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256" r:id="rId2"/>
    <p:sldId id="257" r:id="rId3"/>
    <p:sldId id="258" r:id="rId4"/>
    <p:sldId id="259" r:id="rId5"/>
    <p:sldId id="261" r:id="rId6"/>
    <p:sldId id="262" r:id="rId7"/>
    <p:sldId id="263" r:id="rId8"/>
    <p:sldId id="265" r:id="rId9"/>
    <p:sldId id="268" r:id="rId1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4628" autoAdjust="0"/>
  </p:normalViewPr>
  <p:slideViewPr>
    <p:cSldViewPr>
      <p:cViewPr varScale="1">
        <p:scale>
          <a:sx n="103" d="100"/>
          <a:sy n="103" d="100"/>
        </p:scale>
        <p:origin x="-234" y="-96"/>
      </p:cViewPr>
      <p:guideLst>
        <p:guide orient="horz" pos="2160"/>
        <p:guide pos="2880"/>
      </p:guideLst>
    </p:cSldViewPr>
  </p:slideViewPr>
  <p:outlineViewPr>
    <p:cViewPr>
      <p:scale>
        <a:sx n="33" d="100"/>
        <a:sy n="33" d="100"/>
      </p:scale>
      <p:origin x="48" y="75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60E1A0-F416-498A-93C6-32550AB1F6F9}" type="datetimeFigureOut">
              <a:rPr lang="hr-HR" smtClean="0"/>
              <a:t>13.4.2012.</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4A3650-987C-4440-AA2D-0AB2CA7C8559}" type="slidenum">
              <a:rPr lang="hr-HR" smtClean="0"/>
              <a:t>‹#›</a:t>
            </a:fld>
            <a:endParaRPr lang="hr-HR"/>
          </a:p>
        </p:txBody>
      </p:sp>
    </p:spTree>
    <p:extLst>
      <p:ext uri="{BB962C8B-B14F-4D97-AF65-F5344CB8AC3E}">
        <p14:creationId xmlns:p14="http://schemas.microsoft.com/office/powerpoint/2010/main" val="1504607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F84A3650-987C-4440-AA2D-0AB2CA7C8559}" type="slidenum">
              <a:rPr lang="hr-HR" smtClean="0"/>
              <a:t>9</a:t>
            </a:fld>
            <a:endParaRPr lang="hr-HR"/>
          </a:p>
        </p:txBody>
      </p:sp>
    </p:spTree>
    <p:extLst>
      <p:ext uri="{BB962C8B-B14F-4D97-AF65-F5344CB8AC3E}">
        <p14:creationId xmlns:p14="http://schemas.microsoft.com/office/powerpoint/2010/main" val="3672399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0E5B94BF-1B26-4B84-939E-2F1625FD5EFC}" type="datetimeFigureOut">
              <a:rPr lang="hr-HR" smtClean="0"/>
              <a:t>13.4.2012.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E820D11-51CB-44D7-BE3A-3CB83872B1F3}" type="slidenum">
              <a:rPr lang="hr-HR" smtClean="0"/>
              <a:t>‹#›</a:t>
            </a:fld>
            <a:endParaRPr lang="hr-H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B94BF-1B26-4B84-939E-2F1625FD5EFC}" type="datetimeFigureOut">
              <a:rPr lang="hr-HR" smtClean="0"/>
              <a:t>13.4.2012.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5B94BF-1B26-4B84-939E-2F1625FD5EFC}" type="datetimeFigureOut">
              <a:rPr lang="hr-HR" smtClean="0"/>
              <a:t>13.4.2012.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0E5B94BF-1B26-4B84-939E-2F1625FD5EFC}" type="datetimeFigureOut">
              <a:rPr lang="hr-HR" smtClean="0"/>
              <a:t>13.4.2012.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E820D11-51CB-44D7-BE3A-3CB83872B1F3}" type="slidenum">
              <a:rPr lang="hr-HR" smtClean="0"/>
              <a:t>‹#›</a:t>
            </a:fld>
            <a:endParaRPr lang="hr-HR"/>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5B94BF-1B26-4B84-939E-2F1625FD5EFC}" type="datetimeFigureOut">
              <a:rPr lang="hr-HR" smtClean="0"/>
              <a:t>13.4.2012.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0E5B94BF-1B26-4B84-939E-2F1625FD5EFC}" type="datetimeFigureOut">
              <a:rPr lang="hr-HR" smtClean="0"/>
              <a:t>13.4.2012.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E5B94BF-1B26-4B84-939E-2F1625FD5EFC}" type="datetimeFigureOut">
              <a:rPr lang="hr-HR" smtClean="0"/>
              <a:t>13.4.2012.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5B94BF-1B26-4B84-939E-2F1625FD5EFC}" type="datetimeFigureOut">
              <a:rPr lang="hr-HR" smtClean="0"/>
              <a:t>13.4.2012.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B94BF-1B26-4B84-939E-2F1625FD5EFC}" type="datetimeFigureOut">
              <a:rPr lang="hr-HR" smtClean="0"/>
              <a:t>13.4.2012.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5B94BF-1B26-4B84-939E-2F1625FD5EFC}" type="datetimeFigureOut">
              <a:rPr lang="hr-HR" smtClean="0"/>
              <a:t>13.4.2012.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5B94BF-1B26-4B84-939E-2F1625FD5EFC}" type="datetimeFigureOut">
              <a:rPr lang="hr-HR" smtClean="0"/>
              <a:t>13.4.2012.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E820D11-51CB-44D7-BE3A-3CB83872B1F3}" type="slidenum">
              <a:rPr lang="hr-HR" smtClean="0"/>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0E5B94BF-1B26-4B84-939E-2F1625FD5EFC}" type="datetimeFigureOut">
              <a:rPr lang="hr-HR" smtClean="0"/>
              <a:t>13.4.2012.</a:t>
            </a:fld>
            <a:endParaRPr lang="hr-H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hr-H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DE820D11-51CB-44D7-BE3A-3CB83872B1F3}" type="slidenum">
              <a:rPr lang="hr-HR" smtClean="0"/>
              <a:t>‹#›</a:t>
            </a:fld>
            <a:endParaRPr lang="hr-H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7772400" cy="1470025"/>
          </a:xfrm>
        </p:spPr>
        <p:txBody>
          <a:bodyPr/>
          <a:lstStyle/>
          <a:p>
            <a:pPr algn="just"/>
            <a:r>
              <a:rPr lang="hr-HR" dirty="0" smtClean="0"/>
              <a:t>    </a:t>
            </a:r>
            <a:r>
              <a:rPr lang="hr-HR" sz="4800" dirty="0" smtClean="0">
                <a:solidFill>
                  <a:schemeClr val="accent4">
                    <a:lumMod val="40000"/>
                    <a:lumOff val="60000"/>
                  </a:schemeClr>
                </a:solidFill>
              </a:rPr>
              <a:t>Managerial planning</a:t>
            </a:r>
            <a:endParaRPr lang="hr-HR" sz="4800" dirty="0">
              <a:solidFill>
                <a:schemeClr val="accent4">
                  <a:lumMod val="40000"/>
                  <a:lumOff val="60000"/>
                </a:schemeClr>
              </a:solidFill>
            </a:endParaRPr>
          </a:p>
        </p:txBody>
      </p:sp>
      <p:pic>
        <p:nvPicPr>
          <p:cNvPr id="3" name="Picture 7" descr="a3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5414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426170"/>
          </a:xfrm>
        </p:spPr>
        <p:txBody>
          <a:bodyPr>
            <a:normAutofit fontScale="90000"/>
          </a:bodyPr>
          <a:lstStyle/>
          <a:p>
            <a:r>
              <a:rPr lang="hr-HR" sz="3600" dirty="0" smtClean="0"/>
              <a:t>Strenghts</a:t>
            </a:r>
            <a:r>
              <a:rPr lang="hr-HR" sz="3200" dirty="0" smtClean="0"/>
              <a:t/>
            </a:r>
            <a:br>
              <a:rPr lang="hr-HR" sz="3200" dirty="0" smtClean="0"/>
            </a:br>
            <a:r>
              <a:rPr lang="hr-HR" sz="3200" dirty="0" smtClean="0"/>
              <a:t>Annual planning (defined in school curiculum) </a:t>
            </a:r>
            <a:endParaRPr lang="hr-HR" sz="3200" dirty="0"/>
          </a:p>
        </p:txBody>
      </p:sp>
      <p:sp>
        <p:nvSpPr>
          <p:cNvPr id="3" name="Content Placeholder 2"/>
          <p:cNvSpPr>
            <a:spLocks noGrp="1"/>
          </p:cNvSpPr>
          <p:nvPr>
            <p:ph sz="quarter" idx="13"/>
          </p:nvPr>
        </p:nvSpPr>
        <p:spPr>
          <a:xfrm>
            <a:off x="457200" y="1600200"/>
            <a:ext cx="8291264" cy="4925144"/>
          </a:xfrm>
        </p:spPr>
        <p:txBody>
          <a:bodyPr>
            <a:normAutofit/>
          </a:bodyPr>
          <a:lstStyle/>
          <a:p>
            <a:pPr>
              <a:lnSpc>
                <a:spcPct val="90000"/>
              </a:lnSpc>
              <a:buFont typeface="Wingdings" pitchFamily="2" charset="2"/>
              <a:buChar char="Ø"/>
            </a:pPr>
            <a:r>
              <a:rPr lang="hr-HR" sz="2400" dirty="0" smtClean="0"/>
              <a:t>O</a:t>
            </a:r>
            <a:r>
              <a:rPr lang="en-GB" sz="2400" dirty="0" err="1" smtClean="0"/>
              <a:t>rgani</a:t>
            </a:r>
            <a:r>
              <a:rPr lang="hr-HR" sz="2400" dirty="0" smtClean="0"/>
              <a:t>s</a:t>
            </a:r>
            <a:r>
              <a:rPr lang="en-GB" sz="2400" dirty="0" err="1" smtClean="0"/>
              <a:t>ation</a:t>
            </a:r>
            <a:r>
              <a:rPr lang="hr-HR" sz="2400" dirty="0" smtClean="0"/>
              <a:t>al </a:t>
            </a:r>
            <a:r>
              <a:rPr lang="en-GB" sz="2400" dirty="0" smtClean="0"/>
              <a:t> and pedagogical tasks</a:t>
            </a:r>
            <a:r>
              <a:rPr lang="hr-HR" sz="2400" dirty="0" smtClean="0"/>
              <a:t> (staffing,coordinating teachers and professional staff)</a:t>
            </a:r>
          </a:p>
          <a:p>
            <a:pPr>
              <a:lnSpc>
                <a:spcPct val="90000"/>
              </a:lnSpc>
              <a:buFont typeface="Wingdings" pitchFamily="2" charset="2"/>
              <a:buChar char="Ø"/>
            </a:pPr>
            <a:r>
              <a:rPr lang="en-GB" sz="2400" dirty="0" smtClean="0"/>
              <a:t>Monitoring</a:t>
            </a:r>
            <a:r>
              <a:rPr lang="hr-HR" sz="2400" dirty="0" smtClean="0"/>
              <a:t> </a:t>
            </a:r>
            <a:r>
              <a:rPr lang="en-GB" sz="2400" dirty="0" smtClean="0"/>
              <a:t>and analysis </a:t>
            </a:r>
            <a:r>
              <a:rPr lang="hr-HR" sz="2400" dirty="0" smtClean="0"/>
              <a:t> of </a:t>
            </a:r>
            <a:r>
              <a:rPr lang="en-GB" sz="2400" dirty="0" smtClean="0"/>
              <a:t>student success</a:t>
            </a:r>
            <a:r>
              <a:rPr lang="hr-HR" sz="2400" dirty="0" smtClean="0"/>
              <a:t> and teachers promotion</a:t>
            </a:r>
          </a:p>
          <a:p>
            <a:pPr>
              <a:lnSpc>
                <a:spcPct val="90000"/>
              </a:lnSpc>
              <a:buFont typeface="Wingdings" pitchFamily="2" charset="2"/>
              <a:buChar char="Ø"/>
            </a:pPr>
            <a:r>
              <a:rPr lang="hr-HR" sz="2400" dirty="0" smtClean="0"/>
              <a:t>Teachers Assembly meetings, School Board,Parents Council and Student Council meetings- framework programme is part of the anuual plan  </a:t>
            </a:r>
          </a:p>
          <a:p>
            <a:pPr>
              <a:lnSpc>
                <a:spcPct val="90000"/>
              </a:lnSpc>
              <a:buFont typeface="Wingdings" pitchFamily="2" charset="2"/>
              <a:buChar char="Ø"/>
            </a:pPr>
            <a:r>
              <a:rPr lang="en-GB" sz="2400" dirty="0" smtClean="0"/>
              <a:t>preparation and conducting of </a:t>
            </a:r>
            <a:r>
              <a:rPr lang="hr-HR" sz="2400" dirty="0" smtClean="0"/>
              <a:t>the </a:t>
            </a:r>
            <a:r>
              <a:rPr lang="en-GB" sz="2400" dirty="0" smtClean="0"/>
              <a:t>Teachers</a:t>
            </a:r>
            <a:r>
              <a:rPr lang="hr-HR" sz="2400" dirty="0" smtClean="0"/>
              <a:t>’ </a:t>
            </a:r>
            <a:r>
              <a:rPr lang="en-GB" sz="2400" dirty="0" smtClean="0"/>
              <a:t>Council meetings, the Commission for </a:t>
            </a:r>
            <a:r>
              <a:rPr lang="hr-HR" sz="2400" dirty="0" smtClean="0"/>
              <a:t>the </a:t>
            </a:r>
            <a:r>
              <a:rPr lang="en-GB" sz="2400" dirty="0" smtClean="0"/>
              <a:t>state graduation meetings, participation in </a:t>
            </a:r>
            <a:r>
              <a:rPr lang="hr-HR" sz="2400" dirty="0" smtClean="0"/>
              <a:t>the </a:t>
            </a:r>
            <a:r>
              <a:rPr lang="en-GB" sz="2400" dirty="0" smtClean="0"/>
              <a:t>School Board meetings</a:t>
            </a:r>
            <a:endParaRPr lang="hr-HR" sz="2400" dirty="0" smtClean="0"/>
          </a:p>
          <a:p>
            <a:pPr>
              <a:lnSpc>
                <a:spcPct val="90000"/>
              </a:lnSpc>
              <a:buFont typeface="Wingdings" pitchFamily="2" charset="2"/>
              <a:buChar char="Ø"/>
            </a:pPr>
            <a:r>
              <a:rPr lang="hr-HR" sz="2400" dirty="0" smtClean="0"/>
              <a:t>Planning extra curricular activities</a:t>
            </a:r>
            <a:endParaRPr lang="en-GB" sz="2400" dirty="0" smtClean="0"/>
          </a:p>
          <a:p>
            <a:pPr>
              <a:lnSpc>
                <a:spcPct val="90000"/>
              </a:lnSpc>
            </a:pPr>
            <a:endParaRPr lang="hr-HR" sz="2400" dirty="0" smtClean="0"/>
          </a:p>
        </p:txBody>
      </p:sp>
      <p:pic>
        <p:nvPicPr>
          <p:cNvPr id="4" name="Picture 7" descr="a3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02145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000" dirty="0" smtClean="0"/>
              <a:t>Financing</a:t>
            </a:r>
            <a:endParaRPr lang="hr-HR" sz="4000" dirty="0"/>
          </a:p>
        </p:txBody>
      </p:sp>
      <p:sp>
        <p:nvSpPr>
          <p:cNvPr id="3" name="Content Placeholder 2"/>
          <p:cNvSpPr>
            <a:spLocks noGrp="1"/>
          </p:cNvSpPr>
          <p:nvPr>
            <p:ph sz="quarter" idx="13"/>
          </p:nvPr>
        </p:nvSpPr>
        <p:spPr/>
        <p:txBody>
          <a:bodyPr>
            <a:normAutofit/>
          </a:bodyPr>
          <a:lstStyle/>
          <a:p>
            <a:pPr>
              <a:lnSpc>
                <a:spcPct val="80000"/>
              </a:lnSpc>
              <a:buFont typeface="Wingdings" pitchFamily="2" charset="2"/>
              <a:buChar char="Ø"/>
            </a:pPr>
            <a:r>
              <a:rPr lang="hr-HR" sz="2400" dirty="0" smtClean="0"/>
              <a:t>Pl</a:t>
            </a:r>
            <a:r>
              <a:rPr lang="en-GB" sz="2400" dirty="0" smtClean="0"/>
              <a:t>an</a:t>
            </a:r>
            <a:r>
              <a:rPr lang="hr-HR" sz="2400" dirty="0" smtClean="0"/>
              <a:t>n</a:t>
            </a:r>
            <a:r>
              <a:rPr lang="en-GB" sz="2400" dirty="0" err="1" smtClean="0"/>
              <a:t>ing</a:t>
            </a:r>
            <a:r>
              <a:rPr lang="en-GB" sz="2400" dirty="0" smtClean="0"/>
              <a:t>, </a:t>
            </a:r>
            <a:r>
              <a:rPr lang="en-GB" sz="2400" dirty="0" err="1" smtClean="0"/>
              <a:t>coordinati</a:t>
            </a:r>
            <a:r>
              <a:rPr lang="hr-HR" sz="2400" dirty="0" smtClean="0"/>
              <a:t>ng</a:t>
            </a:r>
            <a:r>
              <a:rPr lang="en-GB" sz="2400" dirty="0" smtClean="0"/>
              <a:t> and implement</a:t>
            </a:r>
            <a:r>
              <a:rPr lang="hr-HR" sz="2400" dirty="0" smtClean="0"/>
              <a:t>ing of  </a:t>
            </a:r>
            <a:r>
              <a:rPr lang="en-GB" sz="2400" dirty="0" smtClean="0"/>
              <a:t>financial plan</a:t>
            </a:r>
            <a:r>
              <a:rPr lang="hr-HR" sz="2400" dirty="0" smtClean="0"/>
              <a:t> throught the year</a:t>
            </a:r>
          </a:p>
          <a:p>
            <a:pPr>
              <a:lnSpc>
                <a:spcPct val="80000"/>
              </a:lnSpc>
              <a:buFont typeface="Wingdings" pitchFamily="2" charset="2"/>
              <a:buChar char="Ø"/>
            </a:pPr>
            <a:r>
              <a:rPr lang="hr-HR" sz="2400" dirty="0" smtClean="0"/>
              <a:t>Reallocation </a:t>
            </a:r>
            <a:endParaRPr lang="en-GB" sz="2400" dirty="0" smtClean="0"/>
          </a:p>
          <a:p>
            <a:pPr>
              <a:lnSpc>
                <a:spcPct val="80000"/>
              </a:lnSpc>
              <a:buFont typeface="Wingdings" pitchFamily="2" charset="2"/>
              <a:buChar char="Ø"/>
            </a:pPr>
            <a:r>
              <a:rPr lang="hr-HR" sz="2400" dirty="0" smtClean="0"/>
              <a:t>E</a:t>
            </a:r>
            <a:r>
              <a:rPr lang="en-GB" sz="2400" dirty="0" smtClean="0"/>
              <a:t>quipping schools (technical literature, magazines, teaching aids, personal computers etc.)</a:t>
            </a:r>
          </a:p>
          <a:p>
            <a:pPr>
              <a:lnSpc>
                <a:spcPct val="80000"/>
              </a:lnSpc>
              <a:buFont typeface="Wingdings" pitchFamily="2" charset="2"/>
              <a:buChar char="Ø"/>
            </a:pPr>
            <a:r>
              <a:rPr lang="hr-HR" sz="2400" dirty="0" smtClean="0"/>
              <a:t>P</a:t>
            </a:r>
            <a:r>
              <a:rPr lang="en-GB" sz="2400" dirty="0" err="1" smtClean="0"/>
              <a:t>ublic</a:t>
            </a:r>
            <a:r>
              <a:rPr lang="en-GB" sz="2400" dirty="0" smtClean="0"/>
              <a:t> procurement (collecting and </a:t>
            </a:r>
            <a:r>
              <a:rPr lang="hr-HR" sz="2400" dirty="0" smtClean="0"/>
              <a:t>evaluating</a:t>
            </a:r>
            <a:r>
              <a:rPr lang="en-GB" sz="2400" dirty="0" smtClean="0"/>
              <a:t> offers concerning </a:t>
            </a:r>
            <a:r>
              <a:rPr lang="en-GB" sz="2400" dirty="0"/>
              <a:t>disabled </a:t>
            </a:r>
            <a:r>
              <a:rPr lang="en-GB" sz="2400" dirty="0" smtClean="0"/>
              <a:t>children</a:t>
            </a:r>
            <a:r>
              <a:rPr lang="hr-HR" sz="2400" dirty="0" smtClean="0"/>
              <a:t> </a:t>
            </a:r>
            <a:r>
              <a:rPr lang="en-GB" sz="2400" dirty="0" smtClean="0"/>
              <a:t>transport)-</a:t>
            </a:r>
            <a:r>
              <a:rPr lang="hr-HR" sz="2400" dirty="0" smtClean="0"/>
              <a:t> </a:t>
            </a:r>
            <a:r>
              <a:rPr lang="en-GB" sz="2400" dirty="0" smtClean="0"/>
              <a:t>funded by Ministry of Education and </a:t>
            </a:r>
            <a:r>
              <a:rPr lang="hr-HR" sz="2400" dirty="0" smtClean="0"/>
              <a:t>S</a:t>
            </a:r>
            <a:r>
              <a:rPr lang="en-GB" sz="2400" dirty="0" smtClean="0"/>
              <a:t>port</a:t>
            </a:r>
          </a:p>
          <a:p>
            <a:pPr>
              <a:lnSpc>
                <a:spcPct val="80000"/>
              </a:lnSpc>
              <a:buFont typeface="Wingdings" pitchFamily="2" charset="2"/>
              <a:buChar char="Ø"/>
            </a:pPr>
            <a:r>
              <a:rPr lang="en-GB" sz="2400" dirty="0" smtClean="0"/>
              <a:t>repairs and maintenance of the building (planning funds)</a:t>
            </a:r>
            <a:r>
              <a:rPr lang="hr-HR" sz="2400" dirty="0" smtClean="0"/>
              <a:t>,</a:t>
            </a:r>
            <a:r>
              <a:rPr lang="en-GB" sz="2400" dirty="0" smtClean="0"/>
              <a:t/>
            </a:r>
            <a:br>
              <a:rPr lang="en-GB" sz="2400" dirty="0" smtClean="0"/>
            </a:br>
            <a:r>
              <a:rPr lang="en-GB" sz="2400" dirty="0" smtClean="0"/>
              <a:t>employees professional development </a:t>
            </a:r>
            <a:endParaRPr lang="hr-HR" sz="2400" dirty="0" smtClean="0"/>
          </a:p>
          <a:p>
            <a:pPr>
              <a:lnSpc>
                <a:spcPct val="80000"/>
              </a:lnSpc>
            </a:pPr>
            <a:endParaRPr lang="en-GB" sz="2000" dirty="0" smtClean="0"/>
          </a:p>
          <a:p>
            <a:endParaRPr lang="hr-HR" sz="2000" dirty="0"/>
          </a:p>
        </p:txBody>
      </p:sp>
      <p:pic>
        <p:nvPicPr>
          <p:cNvPr id="4" name="Picture 7" descr="a3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6962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smtClean="0"/>
              <a:t>Cultural and public activities</a:t>
            </a:r>
            <a:endParaRPr lang="hr-HR" sz="3200" dirty="0"/>
          </a:p>
        </p:txBody>
      </p:sp>
      <p:sp>
        <p:nvSpPr>
          <p:cNvPr id="3" name="Content Placeholder 2"/>
          <p:cNvSpPr>
            <a:spLocks noGrp="1"/>
          </p:cNvSpPr>
          <p:nvPr>
            <p:ph sz="quarter" idx="13"/>
          </p:nvPr>
        </p:nvSpPr>
        <p:spPr/>
        <p:txBody>
          <a:bodyPr>
            <a:normAutofit lnSpcReduction="10000"/>
          </a:bodyPr>
          <a:lstStyle/>
          <a:p>
            <a:pPr>
              <a:lnSpc>
                <a:spcPct val="80000"/>
              </a:lnSpc>
              <a:buFont typeface="Wingdings" pitchFamily="2" charset="2"/>
              <a:buChar char="Ø"/>
            </a:pPr>
            <a:r>
              <a:rPr lang="hr-HR" sz="2000" dirty="0" smtClean="0"/>
              <a:t>P</a:t>
            </a:r>
            <a:r>
              <a:rPr lang="en-GB" sz="2000" dirty="0" err="1" smtClean="0"/>
              <a:t>reparing</a:t>
            </a:r>
            <a:r>
              <a:rPr lang="en-GB" sz="2000" dirty="0" smtClean="0"/>
              <a:t> and organizing competitions </a:t>
            </a:r>
            <a:r>
              <a:rPr lang="hr-HR" sz="2000" dirty="0" smtClean="0"/>
              <a:t>at</a:t>
            </a:r>
            <a:r>
              <a:rPr lang="en-GB" sz="2000" dirty="0" smtClean="0"/>
              <a:t> the school, county and state level</a:t>
            </a:r>
            <a:r>
              <a:rPr lang="hr-HR" sz="2000" dirty="0" smtClean="0"/>
              <a:t>;</a:t>
            </a:r>
          </a:p>
          <a:p>
            <a:pPr>
              <a:lnSpc>
                <a:spcPct val="80000"/>
              </a:lnSpc>
              <a:buFont typeface="Wingdings" pitchFamily="2" charset="2"/>
              <a:buChar char="Ø"/>
            </a:pPr>
            <a:endParaRPr lang="hr-HR" sz="2000" dirty="0" smtClean="0"/>
          </a:p>
          <a:p>
            <a:pPr>
              <a:lnSpc>
                <a:spcPct val="80000"/>
              </a:lnSpc>
              <a:buFont typeface="Wingdings" pitchFamily="2" charset="2"/>
              <a:buChar char="Ø"/>
            </a:pPr>
            <a:r>
              <a:rPr lang="hr-HR" sz="2000" dirty="0" smtClean="0"/>
              <a:t>O</a:t>
            </a:r>
            <a:r>
              <a:rPr lang="en-GB" sz="2000" dirty="0" err="1" smtClean="0"/>
              <a:t>rgani</a:t>
            </a:r>
            <a:r>
              <a:rPr lang="hr-HR" sz="2000" dirty="0" smtClean="0"/>
              <a:t>z</a:t>
            </a:r>
            <a:r>
              <a:rPr lang="en-GB" sz="2000" dirty="0" err="1" smtClean="0"/>
              <a:t>ing</a:t>
            </a:r>
            <a:r>
              <a:rPr lang="en-GB" sz="2000" dirty="0" smtClean="0"/>
              <a:t> seminars and conferences (professional inter-county council in the education sector of economy, trade and business administration)</a:t>
            </a:r>
            <a:br>
              <a:rPr lang="en-GB" sz="2000" dirty="0" smtClean="0"/>
            </a:br>
            <a:endParaRPr lang="hr-HR" sz="2000" dirty="0" smtClean="0"/>
          </a:p>
          <a:p>
            <a:pPr>
              <a:lnSpc>
                <a:spcPct val="80000"/>
              </a:lnSpc>
              <a:buFont typeface="Wingdings" pitchFamily="2" charset="2"/>
              <a:buChar char="Ø"/>
            </a:pPr>
            <a:r>
              <a:rPr lang="hr-HR" sz="2000" dirty="0" smtClean="0"/>
              <a:t>Coordination and active participation </a:t>
            </a:r>
            <a:r>
              <a:rPr lang="en-GB" sz="2000" dirty="0" smtClean="0"/>
              <a:t>in projects (Comenius multilateral school partnerships, IPA-ECHO in collaboration with the High School </a:t>
            </a:r>
            <a:r>
              <a:rPr lang="hr-HR" sz="2000" dirty="0" smtClean="0"/>
              <a:t>of Economics </a:t>
            </a:r>
            <a:r>
              <a:rPr lang="en-GB" sz="2000" dirty="0" err="1" smtClean="0"/>
              <a:t>Varaždin</a:t>
            </a:r>
            <a:r>
              <a:rPr lang="en-GB" sz="2000" dirty="0" smtClean="0"/>
              <a:t>, ”The world in a palm of hand "- with International student organisation AIESEC, South East Mediterranean environmental project etc.</a:t>
            </a:r>
            <a:r>
              <a:rPr lang="hr-HR" sz="2000" dirty="0" smtClean="0"/>
              <a:t>)</a:t>
            </a:r>
          </a:p>
          <a:p>
            <a:pPr>
              <a:lnSpc>
                <a:spcPct val="80000"/>
              </a:lnSpc>
              <a:buFont typeface="Wingdings" pitchFamily="2" charset="2"/>
              <a:buChar char="Ø"/>
            </a:pPr>
            <a:r>
              <a:rPr lang="hr-HR" sz="2000" dirty="0" smtClean="0"/>
              <a:t>Planning new projects</a:t>
            </a:r>
          </a:p>
          <a:p>
            <a:pPr>
              <a:lnSpc>
                <a:spcPct val="80000"/>
              </a:lnSpc>
              <a:buFont typeface="Wingdings" pitchFamily="2" charset="2"/>
              <a:buChar char="Ø"/>
            </a:pPr>
            <a:endParaRPr lang="en-GB" sz="2000" dirty="0" smtClean="0"/>
          </a:p>
          <a:p>
            <a:pPr>
              <a:lnSpc>
                <a:spcPct val="80000"/>
              </a:lnSpc>
              <a:buFont typeface="Wingdings" pitchFamily="2" charset="2"/>
              <a:buChar char="Ø"/>
            </a:pPr>
            <a:r>
              <a:rPr lang="hr-HR" sz="2000" dirty="0" smtClean="0"/>
              <a:t>O</a:t>
            </a:r>
            <a:r>
              <a:rPr lang="en-GB" sz="2000" dirty="0" err="1" smtClean="0"/>
              <a:t>rgani</a:t>
            </a:r>
            <a:r>
              <a:rPr lang="hr-HR" sz="2000" dirty="0" smtClean="0"/>
              <a:t>z</a:t>
            </a:r>
            <a:r>
              <a:rPr lang="en-GB" sz="2000" dirty="0" err="1" smtClean="0"/>
              <a:t>ing</a:t>
            </a:r>
            <a:r>
              <a:rPr lang="en-GB" sz="2000" dirty="0" smtClean="0"/>
              <a:t> lectures and public discussions</a:t>
            </a:r>
            <a:endParaRPr lang="hr-HR" sz="2000" dirty="0" smtClean="0"/>
          </a:p>
          <a:p>
            <a:pPr>
              <a:lnSpc>
                <a:spcPct val="80000"/>
              </a:lnSpc>
            </a:pPr>
            <a:endParaRPr lang="hr-HR" sz="1800" dirty="0"/>
          </a:p>
        </p:txBody>
      </p:sp>
      <p:pic>
        <p:nvPicPr>
          <p:cNvPr id="4" name="Picture 7" descr="a3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55223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Strenghts </a:t>
            </a:r>
            <a:r>
              <a:rPr lang="hr-HR" sz="3200" dirty="0" smtClean="0"/>
              <a:t>overall</a:t>
            </a:r>
            <a:endParaRPr lang="hr-HR" sz="3200" dirty="0"/>
          </a:p>
        </p:txBody>
      </p:sp>
      <p:sp>
        <p:nvSpPr>
          <p:cNvPr id="3" name="Content Placeholder 2"/>
          <p:cNvSpPr>
            <a:spLocks noGrp="1"/>
          </p:cNvSpPr>
          <p:nvPr>
            <p:ph sz="quarter" idx="13"/>
          </p:nvPr>
        </p:nvSpPr>
        <p:spPr/>
        <p:txBody>
          <a:bodyPr>
            <a:normAutofit lnSpcReduction="10000"/>
          </a:bodyPr>
          <a:lstStyle/>
          <a:p>
            <a:pPr marL="514350" indent="-514350">
              <a:lnSpc>
                <a:spcPct val="80000"/>
              </a:lnSpc>
              <a:buFont typeface="+mj-lt"/>
              <a:buAutoNum type="romanUcPeriod"/>
            </a:pPr>
            <a:r>
              <a:rPr lang="hr-HR" sz="2000" dirty="0" smtClean="0"/>
              <a:t>Annual and monthy planning enables programme change and adjustment  according to school calendar </a:t>
            </a:r>
          </a:p>
          <a:p>
            <a:pPr marL="514350" indent="-514350">
              <a:lnSpc>
                <a:spcPct val="80000"/>
              </a:lnSpc>
              <a:buFont typeface="+mj-lt"/>
              <a:buAutoNum type="romanUcPeriod"/>
            </a:pPr>
            <a:r>
              <a:rPr lang="hr-HR" sz="2000" dirty="0" smtClean="0"/>
              <a:t>P</a:t>
            </a:r>
            <a:r>
              <a:rPr lang="en-GB" sz="2000" dirty="0" err="1" smtClean="0"/>
              <a:t>rogram</a:t>
            </a:r>
            <a:r>
              <a:rPr lang="hr-HR" sz="2000" dirty="0" smtClean="0"/>
              <a:t>me</a:t>
            </a:r>
            <a:r>
              <a:rPr lang="en-GB" sz="2000" dirty="0" smtClean="0"/>
              <a:t> improvement projects and</a:t>
            </a:r>
            <a:r>
              <a:rPr lang="hr-HR" sz="2000" dirty="0" smtClean="0"/>
              <a:t> different extracurricular activities </a:t>
            </a:r>
            <a:r>
              <a:rPr lang="en-GB" sz="2000" dirty="0" smtClean="0"/>
              <a:t> </a:t>
            </a:r>
            <a:r>
              <a:rPr lang="hr-HR" sz="2000" dirty="0" smtClean="0"/>
              <a:t>have direct impact on tea</a:t>
            </a:r>
            <a:r>
              <a:rPr lang="en-GB" sz="2000" dirty="0" err="1" smtClean="0"/>
              <a:t>chers</a:t>
            </a:r>
            <a:r>
              <a:rPr lang="hr-HR" sz="2000" dirty="0" smtClean="0"/>
              <a:t>  who r</a:t>
            </a:r>
            <a:r>
              <a:rPr lang="en-GB" sz="2000" dirty="0" err="1" smtClean="0"/>
              <a:t>epresent</a:t>
            </a:r>
            <a:r>
              <a:rPr lang="en-GB" sz="2000" dirty="0" smtClean="0"/>
              <a:t> an intellectual capital</a:t>
            </a:r>
            <a:r>
              <a:rPr lang="hr-HR" sz="2000" dirty="0" smtClean="0"/>
              <a:t>, </a:t>
            </a:r>
            <a:r>
              <a:rPr lang="en-GB" sz="2000" dirty="0" smtClean="0"/>
              <a:t>those teachers have a motif for positive changes and team oriented work, they are focused on better achievements and results </a:t>
            </a:r>
            <a:endParaRPr lang="hr-HR" sz="2000" dirty="0" smtClean="0"/>
          </a:p>
          <a:p>
            <a:pPr marL="514350" indent="-514350">
              <a:lnSpc>
                <a:spcPct val="80000"/>
              </a:lnSpc>
              <a:buFont typeface="+mj-lt"/>
              <a:buAutoNum type="romanUcPeriod"/>
            </a:pPr>
            <a:r>
              <a:rPr lang="hr-HR" sz="2000" dirty="0" smtClean="0"/>
              <a:t>Constant c</a:t>
            </a:r>
            <a:r>
              <a:rPr lang="en-GB" sz="2000" dirty="0" err="1" smtClean="0"/>
              <a:t>ooperation</a:t>
            </a:r>
            <a:r>
              <a:rPr lang="en-GB" sz="2000" dirty="0" smtClean="0"/>
              <a:t> with local community and</a:t>
            </a:r>
            <a:r>
              <a:rPr lang="hr-HR" sz="2000" dirty="0" smtClean="0"/>
              <a:t> </a:t>
            </a:r>
            <a:r>
              <a:rPr lang="en-GB" sz="2000" dirty="0" smtClean="0"/>
              <a:t>Government bodies</a:t>
            </a:r>
            <a:r>
              <a:rPr lang="hr-HR" sz="2000" dirty="0" smtClean="0"/>
              <a:t> </a:t>
            </a:r>
            <a:r>
              <a:rPr lang="en-GB" sz="2000" dirty="0" smtClean="0"/>
              <a:t>on all matters related to: training, staffing, funding, planning and implementation of projects as well as other issues concerning School</a:t>
            </a:r>
            <a:endParaRPr lang="hr-HR" sz="2000" dirty="0" smtClean="0"/>
          </a:p>
          <a:p>
            <a:pPr marL="514350" indent="-514350">
              <a:lnSpc>
                <a:spcPct val="80000"/>
              </a:lnSpc>
              <a:buFont typeface="+mj-lt"/>
              <a:buAutoNum type="romanUcPeriod"/>
            </a:pPr>
            <a:r>
              <a:rPr lang="en-GB" sz="2000" dirty="0" smtClean="0"/>
              <a:t>Educating students with special needs</a:t>
            </a:r>
            <a:r>
              <a:rPr lang="hr-HR" sz="2000" dirty="0" smtClean="0"/>
              <a:t>- only four Secondary schools in Primorsko-goranska county have organized classes for those children </a:t>
            </a:r>
          </a:p>
          <a:p>
            <a:pPr marL="514350" indent="-514350">
              <a:lnSpc>
                <a:spcPct val="80000"/>
              </a:lnSpc>
              <a:buFont typeface="+mj-lt"/>
              <a:buAutoNum type="romanUcPeriod"/>
            </a:pPr>
            <a:r>
              <a:rPr lang="hr-HR" sz="2000" dirty="0" smtClean="0"/>
              <a:t>Changing and adjusting extracurricular activities enables g</a:t>
            </a:r>
            <a:r>
              <a:rPr lang="en-GB" sz="2000" dirty="0" smtClean="0"/>
              <a:t>rowing interest for enrolment</a:t>
            </a:r>
            <a:endParaRPr lang="hr-HR" sz="2000" dirty="0" smtClean="0"/>
          </a:p>
          <a:p>
            <a:pPr marL="0" indent="0">
              <a:lnSpc>
                <a:spcPct val="80000"/>
              </a:lnSpc>
              <a:buNone/>
            </a:pPr>
            <a:r>
              <a:rPr lang="en-GB" sz="2000" dirty="0" smtClean="0"/>
              <a:t/>
            </a:r>
            <a:br>
              <a:rPr lang="en-GB" sz="2000" dirty="0" smtClean="0"/>
            </a:br>
            <a:endParaRPr lang="hr-HR" dirty="0"/>
          </a:p>
        </p:txBody>
      </p:sp>
      <p:pic>
        <p:nvPicPr>
          <p:cNvPr id="4" name="Picture 7" descr="a3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43543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Weaknesses</a:t>
            </a:r>
            <a:endParaRPr lang="hr-HR" dirty="0"/>
          </a:p>
        </p:txBody>
      </p:sp>
      <p:sp>
        <p:nvSpPr>
          <p:cNvPr id="3" name="Content Placeholder 2"/>
          <p:cNvSpPr>
            <a:spLocks noGrp="1"/>
          </p:cNvSpPr>
          <p:nvPr>
            <p:ph sz="quarter" idx="13"/>
          </p:nvPr>
        </p:nvSpPr>
        <p:spPr/>
        <p:txBody>
          <a:bodyPr>
            <a:noAutofit/>
          </a:bodyPr>
          <a:lstStyle/>
          <a:p>
            <a:pPr marL="137160" indent="0">
              <a:buNone/>
            </a:pPr>
            <a:r>
              <a:rPr lang="hr-HR" sz="2000" dirty="0" smtClean="0"/>
              <a:t>1. C</a:t>
            </a:r>
            <a:r>
              <a:rPr lang="en-GB" sz="2000" dirty="0" smtClean="0"/>
              <a:t>en</a:t>
            </a:r>
            <a:r>
              <a:rPr lang="hr-HR" sz="2000" dirty="0" smtClean="0"/>
              <a:t>tralized</a:t>
            </a:r>
            <a:r>
              <a:rPr lang="en-GB" sz="2000" dirty="0" smtClean="0"/>
              <a:t> school system - prescribed </a:t>
            </a:r>
            <a:r>
              <a:rPr lang="hr-HR" sz="2000" dirty="0" smtClean="0"/>
              <a:t>c</a:t>
            </a:r>
            <a:r>
              <a:rPr lang="en-GB" sz="2000" dirty="0" smtClean="0"/>
              <a:t>u</a:t>
            </a:r>
            <a:r>
              <a:rPr lang="hr-HR" sz="2000" dirty="0" smtClean="0"/>
              <a:t>r</a:t>
            </a:r>
            <a:r>
              <a:rPr lang="en-GB" sz="2000" dirty="0" err="1" smtClean="0"/>
              <a:t>riculum</a:t>
            </a:r>
            <a:r>
              <a:rPr lang="hr-HR" sz="2000" dirty="0" smtClean="0"/>
              <a:t> </a:t>
            </a:r>
            <a:r>
              <a:rPr lang="en-GB" sz="2000" dirty="0" smtClean="0"/>
              <a:t>(number of hours) and program</a:t>
            </a:r>
            <a:r>
              <a:rPr lang="hr-HR" sz="2000" dirty="0" smtClean="0"/>
              <a:t>me</a:t>
            </a:r>
            <a:r>
              <a:rPr lang="en-GB" sz="2000" dirty="0" smtClean="0"/>
              <a:t> (content) per subject</a:t>
            </a:r>
            <a:r>
              <a:rPr lang="hr-HR" sz="2000" dirty="0" smtClean="0"/>
              <a:t>, consequences are:</a:t>
            </a:r>
          </a:p>
          <a:p>
            <a:pPr>
              <a:lnSpc>
                <a:spcPct val="80000"/>
              </a:lnSpc>
              <a:buFont typeface="Wingdings" pitchFamily="2" charset="2"/>
              <a:buChar char="Ø"/>
            </a:pPr>
            <a:r>
              <a:rPr lang="hr-HR" sz="2000" dirty="0" smtClean="0"/>
              <a:t>lack of motivation and </a:t>
            </a:r>
            <a:r>
              <a:rPr lang="en-GB" sz="2000" dirty="0" smtClean="0"/>
              <a:t>interpersonal skills (</a:t>
            </a:r>
            <a:r>
              <a:rPr lang="hr-HR" sz="2000" dirty="0" smtClean="0"/>
              <a:t>some teachers are </a:t>
            </a:r>
            <a:r>
              <a:rPr lang="en-GB" sz="2000" dirty="0" smtClean="0"/>
              <a:t>unadjusted to changes)</a:t>
            </a:r>
          </a:p>
          <a:p>
            <a:pPr>
              <a:lnSpc>
                <a:spcPct val="80000"/>
              </a:lnSpc>
              <a:buFont typeface="Wingdings" pitchFamily="2" charset="2"/>
              <a:buChar char="Ø"/>
            </a:pPr>
            <a:r>
              <a:rPr lang="en-GB" sz="2000" dirty="0" smtClean="0"/>
              <a:t>fear of new teaching methods  </a:t>
            </a:r>
          </a:p>
          <a:p>
            <a:pPr>
              <a:lnSpc>
                <a:spcPct val="80000"/>
              </a:lnSpc>
              <a:buFont typeface="Wingdings" pitchFamily="2" charset="2"/>
              <a:buChar char="Ø"/>
            </a:pPr>
            <a:r>
              <a:rPr lang="en-GB" sz="2000" dirty="0" smtClean="0"/>
              <a:t>computer illiteracy -</a:t>
            </a:r>
            <a:r>
              <a:rPr lang="hr-HR" sz="2000" dirty="0" smtClean="0"/>
              <a:t> </a:t>
            </a:r>
            <a:r>
              <a:rPr lang="en-GB" sz="2000" dirty="0" smtClean="0"/>
              <a:t>some teachers don’t know how to use a PC or don’t want to </a:t>
            </a:r>
          </a:p>
          <a:p>
            <a:pPr marL="137160" indent="0">
              <a:buNone/>
            </a:pPr>
            <a:r>
              <a:rPr lang="hr-HR" sz="2000" dirty="0" smtClean="0"/>
              <a:t>2. F</a:t>
            </a:r>
            <a:r>
              <a:rPr lang="en-GB" sz="2000" dirty="0" err="1" smtClean="0"/>
              <a:t>inancing</a:t>
            </a:r>
            <a:r>
              <a:rPr lang="en-GB" sz="2000" dirty="0" smtClean="0"/>
              <a:t> (reduce</a:t>
            </a:r>
            <a:r>
              <a:rPr lang="hr-HR" sz="2000" dirty="0" smtClean="0"/>
              <a:t>d</a:t>
            </a:r>
            <a:r>
              <a:rPr lang="en-GB" sz="2000" dirty="0" smtClean="0"/>
              <a:t> inflow of funding for building maintenance, project funding by County, reduced self-financing from grants) </a:t>
            </a:r>
            <a:r>
              <a:rPr lang="hr-HR" sz="2000" dirty="0" smtClean="0"/>
              <a:t>-</a:t>
            </a:r>
            <a:r>
              <a:rPr lang="en-GB" sz="2000" dirty="0" smtClean="0"/>
              <a:t>limited resources and funds have direct impact on acquisition of new equipment and teaching aids</a:t>
            </a:r>
          </a:p>
          <a:p>
            <a:pPr>
              <a:buFont typeface="Wingdings" pitchFamily="2" charset="2"/>
              <a:buChar char="Ø"/>
            </a:pPr>
            <a:r>
              <a:rPr lang="hr-HR" sz="2000" dirty="0" smtClean="0"/>
              <a:t>3. C</a:t>
            </a:r>
            <a:r>
              <a:rPr lang="en-GB" sz="2000" dirty="0" smtClean="0"/>
              <a:t>lass</a:t>
            </a:r>
            <a:r>
              <a:rPr lang="hr-HR" sz="2000" dirty="0" smtClean="0"/>
              <a:t> organization ( two shifts work)  </a:t>
            </a:r>
            <a:r>
              <a:rPr lang="en-GB" sz="2000" dirty="0" smtClean="0"/>
              <a:t> </a:t>
            </a:r>
            <a:endParaRPr lang="hr-HR" sz="2000" dirty="0" smtClean="0"/>
          </a:p>
          <a:p>
            <a:endParaRPr lang="hr-HR" sz="2000" dirty="0" smtClean="0"/>
          </a:p>
          <a:p>
            <a:pPr marL="0" indent="0">
              <a:buNone/>
            </a:pPr>
            <a:r>
              <a:rPr lang="en-GB" sz="2000" dirty="0" smtClean="0"/>
              <a:t/>
            </a:r>
            <a:br>
              <a:rPr lang="en-GB" sz="2000" dirty="0" smtClean="0"/>
            </a:br>
            <a:endParaRPr lang="en-GB" sz="2000" dirty="0" smtClean="0"/>
          </a:p>
          <a:p>
            <a:endParaRPr lang="hr-HR" sz="2000" dirty="0"/>
          </a:p>
        </p:txBody>
      </p:sp>
      <p:pic>
        <p:nvPicPr>
          <p:cNvPr id="4" name="Picture 7" descr="a3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71736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Opportunities</a:t>
            </a:r>
            <a:endParaRPr lang="hr-HR" dirty="0"/>
          </a:p>
        </p:txBody>
      </p:sp>
      <p:sp>
        <p:nvSpPr>
          <p:cNvPr id="3" name="Content Placeholder 2"/>
          <p:cNvSpPr>
            <a:spLocks noGrp="1"/>
          </p:cNvSpPr>
          <p:nvPr>
            <p:ph sz="quarter" idx="13"/>
          </p:nvPr>
        </p:nvSpPr>
        <p:spPr/>
        <p:txBody>
          <a:bodyPr/>
          <a:lstStyle/>
          <a:p>
            <a:pPr>
              <a:buFont typeface="Wingdings" pitchFamily="2" charset="2"/>
              <a:buChar char="Ø"/>
            </a:pPr>
            <a:r>
              <a:rPr lang="hr-HR" sz="2000" dirty="0" smtClean="0"/>
              <a:t>Educational law adjustment (concerning headmasters duties and responsibilities), </a:t>
            </a:r>
          </a:p>
          <a:p>
            <a:pPr>
              <a:buFont typeface="Wingdings" pitchFamily="2" charset="2"/>
              <a:buChar char="Ø"/>
            </a:pPr>
            <a:r>
              <a:rPr lang="hr-HR" sz="2000" dirty="0" smtClean="0"/>
              <a:t>Increase schools autonomy in c</a:t>
            </a:r>
            <a:r>
              <a:rPr lang="en-GB" sz="2000" dirty="0" err="1" smtClean="0"/>
              <a:t>reating</a:t>
            </a:r>
            <a:r>
              <a:rPr lang="hr-HR" sz="2000" dirty="0" smtClean="0"/>
              <a:t> a</a:t>
            </a:r>
            <a:r>
              <a:rPr lang="en-GB" sz="2000" dirty="0" smtClean="0"/>
              <a:t> new vocational curriculum </a:t>
            </a:r>
            <a:endParaRPr lang="hr-HR" sz="2000" dirty="0" smtClean="0"/>
          </a:p>
          <a:p>
            <a:pPr>
              <a:buFont typeface="Wingdings" pitchFamily="2" charset="2"/>
              <a:buChar char="Ø"/>
            </a:pPr>
            <a:r>
              <a:rPr lang="hr-HR" sz="2000" dirty="0" smtClean="0"/>
              <a:t>P</a:t>
            </a:r>
            <a:r>
              <a:rPr lang="en-GB" sz="2000" dirty="0" err="1" smtClean="0"/>
              <a:t>rovide</a:t>
            </a:r>
            <a:r>
              <a:rPr lang="en-GB" sz="2000" dirty="0" smtClean="0"/>
              <a:t> a better vertical mobility and employability of young people in the country and beyond</a:t>
            </a:r>
            <a:endParaRPr lang="hr-HR" sz="2000" dirty="0" smtClean="0"/>
          </a:p>
          <a:p>
            <a:pPr>
              <a:buFont typeface="Wingdings" pitchFamily="2" charset="2"/>
              <a:buChar char="Ø"/>
            </a:pPr>
            <a:r>
              <a:rPr lang="en-GB" sz="2000" dirty="0"/>
              <a:t>Enhancing school identity </a:t>
            </a:r>
            <a:r>
              <a:rPr lang="hr-HR" sz="2000" dirty="0"/>
              <a:t>through new programme and/or project implementation</a:t>
            </a:r>
          </a:p>
          <a:p>
            <a:pPr>
              <a:buFont typeface="Wingdings" pitchFamily="2" charset="2"/>
              <a:buChar char="Ø"/>
            </a:pPr>
            <a:r>
              <a:rPr lang="hr-HR" sz="2000" dirty="0" smtClean="0"/>
              <a:t>S</a:t>
            </a:r>
            <a:r>
              <a:rPr lang="en-GB" sz="2000" dirty="0" err="1" smtClean="0"/>
              <a:t>trengthening</a:t>
            </a:r>
            <a:r>
              <a:rPr lang="en-GB" sz="2000" dirty="0" smtClean="0"/>
              <a:t> </a:t>
            </a:r>
            <a:r>
              <a:rPr lang="en-GB" sz="2000" dirty="0"/>
              <a:t>the role of </a:t>
            </a:r>
            <a:r>
              <a:rPr lang="hr-HR" sz="2000" dirty="0" smtClean="0"/>
              <a:t>C</a:t>
            </a:r>
            <a:r>
              <a:rPr lang="en-GB" sz="2000" dirty="0" err="1" smtClean="0"/>
              <a:t>ounty</a:t>
            </a:r>
            <a:r>
              <a:rPr lang="en-GB" sz="2000" dirty="0" smtClean="0"/>
              <a:t> </a:t>
            </a:r>
            <a:r>
              <a:rPr lang="hr-HR" sz="2000" dirty="0"/>
              <a:t>S</a:t>
            </a:r>
            <a:r>
              <a:rPr lang="en-GB" sz="2000" dirty="0" err="1"/>
              <a:t>chool</a:t>
            </a:r>
            <a:r>
              <a:rPr lang="hr-HR" sz="2000" dirty="0"/>
              <a:t> B</a:t>
            </a:r>
            <a:r>
              <a:rPr lang="en-GB" sz="2000" dirty="0" err="1"/>
              <a:t>oard</a:t>
            </a:r>
            <a:r>
              <a:rPr lang="en-GB" sz="2000" dirty="0"/>
              <a:t> members in decision making and creating </a:t>
            </a:r>
            <a:r>
              <a:rPr lang="en-GB" sz="2000" dirty="0" smtClean="0"/>
              <a:t>school </a:t>
            </a:r>
            <a:r>
              <a:rPr lang="en-GB" sz="2000" dirty="0"/>
              <a:t>policy</a:t>
            </a:r>
            <a:br>
              <a:rPr lang="en-GB" sz="2000" dirty="0"/>
            </a:br>
            <a:endParaRPr lang="en-GB" sz="2000" dirty="0"/>
          </a:p>
          <a:p>
            <a:pPr>
              <a:buFont typeface="Wingdings" pitchFamily="2" charset="2"/>
              <a:buChar char="Ø"/>
            </a:pPr>
            <a:endParaRPr lang="en-GB" sz="2000" dirty="0" smtClean="0"/>
          </a:p>
          <a:p>
            <a:endParaRPr lang="hr-HR" dirty="0" smtClean="0"/>
          </a:p>
        </p:txBody>
      </p:sp>
      <p:pic>
        <p:nvPicPr>
          <p:cNvPr id="4" name="Picture 7" descr="a3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68502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Threats</a:t>
            </a:r>
            <a:endParaRPr lang="hr-HR" dirty="0"/>
          </a:p>
        </p:txBody>
      </p:sp>
      <p:sp>
        <p:nvSpPr>
          <p:cNvPr id="3" name="Content Placeholder 2"/>
          <p:cNvSpPr>
            <a:spLocks noGrp="1"/>
          </p:cNvSpPr>
          <p:nvPr>
            <p:ph sz="quarter" idx="13"/>
          </p:nvPr>
        </p:nvSpPr>
        <p:spPr/>
        <p:txBody>
          <a:bodyPr>
            <a:normAutofit/>
          </a:bodyPr>
          <a:lstStyle/>
          <a:p>
            <a:pPr>
              <a:buFont typeface="Wingdings" pitchFamily="2" charset="2"/>
              <a:buChar char="Ø"/>
            </a:pPr>
            <a:r>
              <a:rPr lang="hr-HR" sz="2400" dirty="0" smtClean="0"/>
              <a:t>Unflexible policy environment (</a:t>
            </a:r>
            <a:r>
              <a:rPr lang="en-GB" sz="2400" dirty="0" smtClean="0"/>
              <a:t>administrative barriers</a:t>
            </a:r>
            <a:r>
              <a:rPr lang="hr-HR" sz="2400" dirty="0" smtClean="0"/>
              <a:t>)</a:t>
            </a:r>
          </a:p>
          <a:p>
            <a:pPr>
              <a:buFont typeface="Wingdings" pitchFamily="2" charset="2"/>
              <a:buChar char="Ø"/>
            </a:pPr>
            <a:r>
              <a:rPr lang="en-GB" sz="2400" dirty="0" smtClean="0"/>
              <a:t>unfavourable business environment (possible lack of  enrolment quotas or termination of certain program</a:t>
            </a:r>
            <a:r>
              <a:rPr lang="hr-HR" sz="2400" dirty="0" smtClean="0"/>
              <a:t>me</a:t>
            </a:r>
            <a:r>
              <a:rPr lang="en-GB" sz="2400" dirty="0" smtClean="0"/>
              <a:t>s due to poor employability)</a:t>
            </a:r>
            <a:endParaRPr lang="hr-HR" sz="2400" dirty="0" smtClean="0"/>
          </a:p>
          <a:p>
            <a:pPr>
              <a:buFont typeface="Wingdings" pitchFamily="2" charset="2"/>
              <a:buChar char="Ø"/>
            </a:pPr>
            <a:r>
              <a:rPr lang="en-GB" sz="2400" dirty="0" smtClean="0"/>
              <a:t>compensation system and lack of motivation  may cause drain of professional and highly motivated staff in other professions/areas</a:t>
            </a:r>
          </a:p>
          <a:p>
            <a:pPr>
              <a:buFont typeface="Wingdings" pitchFamily="2" charset="2"/>
              <a:buChar char="Ø"/>
            </a:pPr>
            <a:r>
              <a:rPr lang="hr-HR" sz="2400" dirty="0" smtClean="0"/>
              <a:t>unadequate and unsufficent IT equipment</a:t>
            </a:r>
          </a:p>
          <a:p>
            <a:pPr>
              <a:buFont typeface="Wingdings" pitchFamily="2" charset="2"/>
              <a:buChar char="Ø"/>
            </a:pPr>
            <a:r>
              <a:rPr lang="hr-HR" sz="2400" dirty="0" smtClean="0"/>
              <a:t>lack of motivation</a:t>
            </a:r>
            <a:endParaRPr lang="hr-HR" sz="2400" dirty="0"/>
          </a:p>
        </p:txBody>
      </p:sp>
      <p:pic>
        <p:nvPicPr>
          <p:cNvPr id="4" name="Picture 7" descr="a3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06146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000" dirty="0" smtClean="0"/>
              <a:t>Conclusion</a:t>
            </a:r>
            <a:endParaRPr lang="hr-HR" sz="4000" dirty="0"/>
          </a:p>
        </p:txBody>
      </p:sp>
      <p:sp>
        <p:nvSpPr>
          <p:cNvPr id="3" name="Content Placeholder 2"/>
          <p:cNvSpPr>
            <a:spLocks noGrp="1"/>
          </p:cNvSpPr>
          <p:nvPr>
            <p:ph sz="quarter" idx="13"/>
          </p:nvPr>
        </p:nvSpPr>
        <p:spPr/>
        <p:txBody>
          <a:bodyPr>
            <a:normAutofit/>
          </a:bodyPr>
          <a:lstStyle/>
          <a:p>
            <a:pPr>
              <a:lnSpc>
                <a:spcPct val="80000"/>
              </a:lnSpc>
            </a:pPr>
            <a:r>
              <a:rPr lang="hr-HR" sz="2400" b="1" dirty="0" smtClean="0"/>
              <a:t>Headmaster is responsible for school, students and employees  (according to Primary and Secondary educational law)</a:t>
            </a:r>
          </a:p>
          <a:p>
            <a:pPr>
              <a:lnSpc>
                <a:spcPct val="80000"/>
              </a:lnSpc>
            </a:pPr>
            <a:r>
              <a:rPr lang="hr-HR" sz="2400" b="1" dirty="0" smtClean="0"/>
              <a:t>he/she is directly responsible to the School Board, Local commnunity (County department for education and sport) and to Ministry of education and sport therefore has limited autonomy in decision making and planning </a:t>
            </a:r>
          </a:p>
          <a:p>
            <a:pPr>
              <a:lnSpc>
                <a:spcPct val="80000"/>
              </a:lnSpc>
            </a:pPr>
            <a:r>
              <a:rPr lang="hr-HR" sz="2400" b="1" dirty="0" smtClean="0"/>
              <a:t>Using IT enables quicker and more efective communication among schools, between school and Governing bodies but is not always reliable as written documents</a:t>
            </a:r>
          </a:p>
        </p:txBody>
      </p:sp>
      <p:pic>
        <p:nvPicPr>
          <p:cNvPr id="4" name="Picture 7" descr="a3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850" y="5445125"/>
            <a:ext cx="1409700" cy="933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85773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311</TotalTime>
  <Words>618</Words>
  <Application>Microsoft Office PowerPoint</Application>
  <PresentationFormat>On-screen Show (4:3)</PresentationFormat>
  <Paragraphs>54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Horizon</vt:lpstr>
      <vt:lpstr>    Managerial planning</vt:lpstr>
      <vt:lpstr>Strenghts Annual planning (defined in school curiculum) </vt:lpstr>
      <vt:lpstr>Financing</vt:lpstr>
      <vt:lpstr>Cultural and public activities</vt:lpstr>
      <vt:lpstr>Strenghts overall</vt:lpstr>
      <vt:lpstr>Weaknesses</vt:lpstr>
      <vt:lpstr>Opportunities</vt:lpstr>
      <vt:lpstr>Threats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Managerial planning</dc:title>
  <dc:creator>jinfo</dc:creator>
  <cp:lastModifiedBy>jinfo</cp:lastModifiedBy>
  <cp:revision>23</cp:revision>
  <dcterms:created xsi:type="dcterms:W3CDTF">2012-04-12T06:16:16Z</dcterms:created>
  <dcterms:modified xsi:type="dcterms:W3CDTF">2012-04-13T09:59:46Z</dcterms:modified>
</cp:coreProperties>
</file>