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68" r:id="rId4"/>
    <p:sldId id="258" r:id="rId5"/>
    <p:sldId id="259" r:id="rId6"/>
    <p:sldId id="260" r:id="rId7"/>
    <p:sldId id="275" r:id="rId8"/>
    <p:sldId id="262" r:id="rId9"/>
    <p:sldId id="263" r:id="rId10"/>
    <p:sldId id="269" r:id="rId11"/>
    <p:sldId id="270" r:id="rId12"/>
    <p:sldId id="271" r:id="rId13"/>
    <p:sldId id="272" r:id="rId14"/>
    <p:sldId id="273" r:id="rId15"/>
    <p:sldId id="264" r:id="rId16"/>
    <p:sldId id="267" r:id="rId17"/>
    <p:sldId id="274" r:id="rId18"/>
    <p:sldId id="265" r:id="rId1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40D02-10B7-4BE8-B677-C9BF690854C6}" type="datetimeFigureOut">
              <a:rPr lang="sr-Latn-CS" smtClean="0"/>
              <a:pPr/>
              <a:t>4.5.2011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2BEF2B-EB00-4261-954C-80F5084618AA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BEF2B-EB00-4261-954C-80F5084618AA}" type="slidenum">
              <a:rPr lang="hr-HR" smtClean="0"/>
              <a:pPr/>
              <a:t>1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BEF2B-EB00-4261-954C-80F5084618AA}" type="slidenum">
              <a:rPr lang="hr-HR" smtClean="0"/>
              <a:pPr/>
              <a:t>6</a:t>
            </a:fld>
            <a:endParaRPr lang="hr-H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BEF2B-EB00-4261-954C-80F5084618AA}" type="slidenum">
              <a:rPr lang="hr-HR" smtClean="0"/>
              <a:pPr/>
              <a:t>15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4A60014-9ECE-445A-BD86-50F804FC60E8}" type="datetimeFigureOut">
              <a:rPr lang="sr-Latn-CS" smtClean="0"/>
              <a:pPr/>
              <a:t>4.5.2011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7FC4C1A-A7CF-406A-9031-C5A14A9A08D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A60014-9ECE-445A-BD86-50F804FC60E8}" type="datetimeFigureOut">
              <a:rPr lang="sr-Latn-CS" smtClean="0"/>
              <a:pPr/>
              <a:t>4.5.2011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FC4C1A-A7CF-406A-9031-C5A14A9A08D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A60014-9ECE-445A-BD86-50F804FC60E8}" type="datetimeFigureOut">
              <a:rPr lang="sr-Latn-CS" smtClean="0"/>
              <a:pPr/>
              <a:t>4.5.2011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FC4C1A-A7CF-406A-9031-C5A14A9A08D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A60014-9ECE-445A-BD86-50F804FC60E8}" type="datetimeFigureOut">
              <a:rPr lang="sr-Latn-CS" smtClean="0"/>
              <a:pPr/>
              <a:t>4.5.2011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FC4C1A-A7CF-406A-9031-C5A14A9A08D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A60014-9ECE-445A-BD86-50F804FC60E8}" type="datetimeFigureOut">
              <a:rPr lang="sr-Latn-CS" smtClean="0"/>
              <a:pPr/>
              <a:t>4.5.2011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FC4C1A-A7CF-406A-9031-C5A14A9A08D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A60014-9ECE-445A-BD86-50F804FC60E8}" type="datetimeFigureOut">
              <a:rPr lang="sr-Latn-CS" smtClean="0"/>
              <a:pPr/>
              <a:t>4.5.2011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FC4C1A-A7CF-406A-9031-C5A14A9A08D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A60014-9ECE-445A-BD86-50F804FC60E8}" type="datetimeFigureOut">
              <a:rPr lang="sr-Latn-CS" smtClean="0"/>
              <a:pPr/>
              <a:t>4.5.2011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FC4C1A-A7CF-406A-9031-C5A14A9A08D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A60014-9ECE-445A-BD86-50F804FC60E8}" type="datetimeFigureOut">
              <a:rPr lang="sr-Latn-CS" smtClean="0"/>
              <a:pPr/>
              <a:t>4.5.2011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FC4C1A-A7CF-406A-9031-C5A14A9A08D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A60014-9ECE-445A-BD86-50F804FC60E8}" type="datetimeFigureOut">
              <a:rPr lang="sr-Latn-CS" smtClean="0"/>
              <a:pPr/>
              <a:t>4.5.2011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FC4C1A-A7CF-406A-9031-C5A14A9A08D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4A60014-9ECE-445A-BD86-50F804FC60E8}" type="datetimeFigureOut">
              <a:rPr lang="sr-Latn-CS" smtClean="0"/>
              <a:pPr/>
              <a:t>4.5.2011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FC4C1A-A7CF-406A-9031-C5A14A9A08D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4A60014-9ECE-445A-BD86-50F804FC60E8}" type="datetimeFigureOut">
              <a:rPr lang="sr-Latn-CS" smtClean="0"/>
              <a:pPr/>
              <a:t>4.5.2011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7FC4C1A-A7CF-406A-9031-C5A14A9A08D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4A60014-9ECE-445A-BD86-50F804FC60E8}" type="datetimeFigureOut">
              <a:rPr lang="sr-Latn-CS" smtClean="0"/>
              <a:pPr/>
              <a:t>4.5.2011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7FC4C1A-A7CF-406A-9031-C5A14A9A08D9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8029604" cy="1643073"/>
          </a:xfrm>
        </p:spPr>
        <p:txBody>
          <a:bodyPr>
            <a:noAutofit/>
          </a:bodyPr>
          <a:lstStyle/>
          <a:p>
            <a:pPr algn="ctr"/>
            <a:r>
              <a:rPr lang="hr-HR" sz="3200" dirty="0" err="1" smtClean="0"/>
              <a:t>Small</a:t>
            </a:r>
            <a:r>
              <a:rPr lang="hr-HR" sz="3200" dirty="0" smtClean="0"/>
              <a:t> </a:t>
            </a:r>
            <a:r>
              <a:rPr lang="hr-HR" sz="3200" dirty="0" err="1" smtClean="0"/>
              <a:t>and</a:t>
            </a:r>
            <a:r>
              <a:rPr lang="hr-HR" sz="3200" dirty="0" smtClean="0"/>
              <a:t> </a:t>
            </a:r>
            <a:r>
              <a:rPr lang="hr-HR" sz="3200" dirty="0" err="1" smtClean="0"/>
              <a:t>medium</a:t>
            </a:r>
            <a:r>
              <a:rPr lang="hr-HR" sz="3200" dirty="0" smtClean="0"/>
              <a:t>-</a:t>
            </a:r>
            <a:r>
              <a:rPr lang="hr-HR" sz="3200" dirty="0" err="1" smtClean="0"/>
              <a:t>sized</a:t>
            </a:r>
            <a:r>
              <a:rPr lang="hr-HR" sz="3200" dirty="0" smtClean="0"/>
              <a:t> </a:t>
            </a:r>
            <a:r>
              <a:rPr lang="hr-HR" sz="3200" dirty="0" err="1" smtClean="0"/>
              <a:t>entrepreneurs</a:t>
            </a:r>
            <a:r>
              <a:rPr lang="hr-HR" sz="3200" dirty="0" smtClean="0"/>
              <a:t> </a:t>
            </a:r>
            <a:r>
              <a:rPr lang="hr-HR" sz="3200" dirty="0" err="1" smtClean="0"/>
              <a:t>in</a:t>
            </a:r>
            <a:r>
              <a:rPr lang="hr-HR" sz="3200" dirty="0" smtClean="0"/>
              <a:t> </a:t>
            </a:r>
            <a:r>
              <a:rPr lang="hr-HR" sz="3200" dirty="0" err="1" smtClean="0"/>
              <a:t>the</a:t>
            </a:r>
            <a:r>
              <a:rPr lang="hr-HR" sz="3200" dirty="0" smtClean="0"/>
              <a:t> </a:t>
            </a:r>
            <a:r>
              <a:rPr lang="hr-HR" sz="3200" dirty="0" err="1" smtClean="0"/>
              <a:t>Republic</a:t>
            </a:r>
            <a:r>
              <a:rPr lang="hr-HR" sz="3200" dirty="0" smtClean="0"/>
              <a:t> </a:t>
            </a:r>
            <a:r>
              <a:rPr lang="hr-HR" sz="3200" dirty="0" err="1" smtClean="0"/>
              <a:t>of</a:t>
            </a:r>
            <a:r>
              <a:rPr lang="hr-HR" sz="3200" dirty="0" smtClean="0"/>
              <a:t> Croatia </a:t>
            </a:r>
            <a:r>
              <a:rPr lang="hr-HR" sz="3200" dirty="0" err="1" smtClean="0"/>
              <a:t>and</a:t>
            </a:r>
            <a:r>
              <a:rPr lang="hr-HR" sz="3200" dirty="0" smtClean="0"/>
              <a:t> </a:t>
            </a:r>
            <a:r>
              <a:rPr lang="hr-HR" sz="3200" dirty="0" err="1" smtClean="0"/>
              <a:t>the</a:t>
            </a:r>
            <a:r>
              <a:rPr lang="hr-HR" sz="3200" dirty="0" smtClean="0"/>
              <a:t> Primorsko-Goranska </a:t>
            </a:r>
            <a:r>
              <a:rPr lang="hr-HR" sz="3200" dirty="0" err="1" smtClean="0"/>
              <a:t>County</a:t>
            </a:r>
            <a:endParaRPr lang="hr-HR" sz="32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643306" y="4357694"/>
            <a:ext cx="4843474" cy="709602"/>
          </a:xfrm>
        </p:spPr>
        <p:txBody>
          <a:bodyPr/>
          <a:lstStyle/>
          <a:p>
            <a:r>
              <a:rPr lang="hr-HR" dirty="0" smtClean="0"/>
              <a:t>The year 2009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28750" y="2928938"/>
          <a:ext cx="61722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small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medium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TOTAL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246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248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14300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err="1" smtClean="0"/>
              <a:t>Number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sz="4400" dirty="0" err="1" smtClean="0"/>
              <a:t>entrepreneurs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sector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communication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PGC </a:t>
            </a:r>
            <a:r>
              <a:rPr lang="hr-HR" dirty="0" err="1" smtClean="0"/>
              <a:t>in</a:t>
            </a:r>
            <a:r>
              <a:rPr lang="hr-HR" dirty="0" smtClean="0"/>
              <a:t> 2009</a:t>
            </a:r>
            <a:endParaRPr lang="hr-HR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357313" y="3286125"/>
          <a:ext cx="61722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small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medium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TOTAL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272,058,072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151,712,119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423,770,191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229600" cy="34609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Total </a:t>
            </a:r>
            <a:r>
              <a:rPr lang="hr-HR" dirty="0" err="1" smtClean="0"/>
              <a:t>assets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firms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sector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communication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PGC </a:t>
            </a:r>
            <a:r>
              <a:rPr lang="hr-HR" dirty="0" err="1" smtClean="0"/>
              <a:t>in</a:t>
            </a:r>
            <a:r>
              <a:rPr lang="hr-HR" dirty="0" smtClean="0"/>
              <a:t> 2009 ( </a:t>
            </a:r>
            <a:r>
              <a:rPr lang="hr-HR" dirty="0" err="1" smtClean="0"/>
              <a:t>in</a:t>
            </a:r>
            <a:r>
              <a:rPr lang="hr-HR" dirty="0" smtClean="0"/>
              <a:t> HRK)</a:t>
            </a:r>
            <a:endParaRPr lang="hr-HR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71563" y="2786063"/>
          <a:ext cx="61722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small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medium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TOTAL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355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7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362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err="1" smtClean="0"/>
              <a:t>Number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sz="4400" dirty="0" err="1" smtClean="0"/>
              <a:t>entrepreneurs</a:t>
            </a:r>
            <a:r>
              <a:rPr lang="hr-HR" sz="4400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size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sector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transportation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storage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PGC </a:t>
            </a:r>
            <a:r>
              <a:rPr lang="hr-HR" dirty="0" err="1" smtClean="0"/>
              <a:t>in</a:t>
            </a:r>
            <a:r>
              <a:rPr lang="hr-HR" dirty="0" smtClean="0"/>
              <a:t> 2009</a:t>
            </a:r>
            <a:endParaRPr lang="hr-HR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71613" y="2928938"/>
          <a:ext cx="61722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small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medium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TOTAL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1.143,834,965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966,181,617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2.110,016,582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86847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Total </a:t>
            </a:r>
            <a:r>
              <a:rPr lang="hr-HR" dirty="0" err="1" smtClean="0"/>
              <a:t>assets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size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sz="4400" dirty="0" err="1" smtClean="0"/>
              <a:t>entrepreneurs</a:t>
            </a:r>
            <a:r>
              <a:rPr lang="hr-HR" sz="4400" dirty="0" smtClean="0"/>
              <a:t>  </a:t>
            </a:r>
            <a:r>
              <a:rPr lang="hr-HR" sz="4400" dirty="0" err="1" smtClean="0"/>
              <a:t>in</a:t>
            </a:r>
            <a:r>
              <a:rPr lang="hr-HR" sz="4400" dirty="0" smtClean="0"/>
              <a:t> </a:t>
            </a:r>
            <a:r>
              <a:rPr lang="hr-HR" sz="4400" dirty="0" err="1" smtClean="0"/>
              <a:t>the</a:t>
            </a:r>
            <a:r>
              <a:rPr lang="hr-HR" sz="4400" dirty="0" smtClean="0"/>
              <a:t> </a:t>
            </a:r>
            <a:r>
              <a:rPr lang="hr-HR" sz="4400" dirty="0" err="1" smtClean="0"/>
              <a:t>sector</a:t>
            </a:r>
            <a:r>
              <a:rPr lang="hr-HR" sz="4400" dirty="0" smtClean="0"/>
              <a:t> </a:t>
            </a:r>
            <a:r>
              <a:rPr lang="hr-HR" sz="4400" dirty="0" err="1" smtClean="0"/>
              <a:t>of</a:t>
            </a:r>
            <a:r>
              <a:rPr lang="hr-HR" sz="4400" dirty="0" smtClean="0"/>
              <a:t> </a:t>
            </a:r>
            <a:r>
              <a:rPr lang="hr-HR" sz="4400" dirty="0" err="1" smtClean="0"/>
              <a:t>transportation</a:t>
            </a:r>
            <a:r>
              <a:rPr lang="hr-HR" sz="4400" dirty="0" smtClean="0"/>
              <a:t> </a:t>
            </a:r>
            <a:r>
              <a:rPr lang="hr-HR" sz="4400" dirty="0" err="1" smtClean="0"/>
              <a:t>in</a:t>
            </a:r>
            <a:r>
              <a:rPr lang="hr-HR" dirty="0" smtClean="0"/>
              <a:t> PGC </a:t>
            </a:r>
            <a:r>
              <a:rPr lang="hr-HR" dirty="0" err="1" smtClean="0"/>
              <a:t>in</a:t>
            </a:r>
            <a:r>
              <a:rPr lang="hr-HR" dirty="0" smtClean="0"/>
              <a:t> 2009 </a:t>
            </a:r>
            <a:br>
              <a:rPr lang="hr-HR" dirty="0" smtClean="0"/>
            </a:br>
            <a:r>
              <a:rPr lang="hr-HR" dirty="0" smtClean="0"/>
              <a:t>(</a:t>
            </a:r>
            <a:r>
              <a:rPr lang="hr-HR" dirty="0" err="1" smtClean="0"/>
              <a:t>in</a:t>
            </a:r>
            <a:r>
              <a:rPr lang="hr-HR" dirty="0" smtClean="0"/>
              <a:t> HRK)</a:t>
            </a:r>
            <a:endParaRPr lang="hr-HR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1214438" y="1928813"/>
          <a:ext cx="6386514" cy="3982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26"/>
                <a:gridCol w="857256"/>
                <a:gridCol w="1614494"/>
                <a:gridCol w="2128838"/>
              </a:tblGrid>
              <a:tr h="422812">
                <a:tc gridSpan="2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small</a:t>
                      </a:r>
                      <a:endParaRPr lang="hr-H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medium</a:t>
                      </a:r>
                      <a:endParaRPr lang="hr-HR" dirty="0"/>
                    </a:p>
                  </a:txBody>
                  <a:tcPr anchor="ctr" anchorCtr="1"/>
                </a:tc>
              </a:tr>
              <a:tr h="729785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Number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of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entrepreneurs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2009</a:t>
                      </a:r>
                      <a:endParaRPr lang="hr-H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7,885</a:t>
                      </a:r>
                      <a:endParaRPr lang="hr-H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93</a:t>
                      </a:r>
                      <a:endParaRPr lang="hr-HR" dirty="0"/>
                    </a:p>
                  </a:txBody>
                  <a:tcPr anchor="ctr" anchorCtr="1"/>
                </a:tc>
              </a:tr>
              <a:tr h="1042550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Number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of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employees</a:t>
                      </a:r>
                      <a:r>
                        <a:rPr lang="hr-HR" baseline="0" dirty="0" smtClean="0"/>
                        <a:t> (</a:t>
                      </a:r>
                      <a:r>
                        <a:rPr lang="hr-HR" baseline="0" dirty="0" err="1" smtClean="0"/>
                        <a:t>hrs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of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labour</a:t>
                      </a:r>
                      <a:r>
                        <a:rPr lang="hr-HR" baseline="0" dirty="0" smtClean="0"/>
                        <a:t>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2009</a:t>
                      </a:r>
                      <a:endParaRPr lang="hr-H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33,152</a:t>
                      </a:r>
                      <a:endParaRPr lang="hr-H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10,859</a:t>
                      </a:r>
                      <a:endParaRPr lang="hr-HR" dirty="0"/>
                    </a:p>
                  </a:txBody>
                  <a:tcPr anchor="ctr" anchorCtr="1"/>
                </a:tc>
              </a:tr>
              <a:tr h="872787">
                <a:tc>
                  <a:txBody>
                    <a:bodyPr/>
                    <a:lstStyle/>
                    <a:p>
                      <a:r>
                        <a:rPr lang="hr-HR" dirty="0" smtClean="0"/>
                        <a:t>Total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assets</a:t>
                      </a:r>
                      <a:endParaRPr lang="hr-HR" dirty="0" smtClean="0"/>
                    </a:p>
                    <a:p>
                      <a:r>
                        <a:rPr lang="hr-HR" dirty="0" smtClean="0"/>
                        <a:t>(</a:t>
                      </a:r>
                      <a:r>
                        <a:rPr lang="hr-HR" dirty="0" err="1" smtClean="0"/>
                        <a:t>in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mil</a:t>
                      </a:r>
                      <a:r>
                        <a:rPr lang="hr-HR" baseline="0" dirty="0" smtClean="0"/>
                        <a:t> HRK)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2009</a:t>
                      </a:r>
                      <a:endParaRPr lang="hr-H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15,033</a:t>
                      </a:r>
                      <a:endParaRPr lang="hr-H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6,710</a:t>
                      </a:r>
                      <a:endParaRPr lang="hr-HR" dirty="0"/>
                    </a:p>
                  </a:txBody>
                  <a:tcPr anchor="ctr" anchorCtr="1"/>
                </a:tc>
              </a:tr>
              <a:tr h="422812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Investments</a:t>
                      </a:r>
                      <a:r>
                        <a:rPr lang="hr-HR" dirty="0" smtClean="0"/>
                        <a:t/>
                      </a:r>
                      <a:br>
                        <a:rPr lang="hr-HR" dirty="0" smtClean="0"/>
                      </a:br>
                      <a:r>
                        <a:rPr lang="hr-HR" dirty="0" smtClean="0"/>
                        <a:t>(</a:t>
                      </a:r>
                      <a:r>
                        <a:rPr lang="hr-HR" dirty="0" err="1" smtClean="0"/>
                        <a:t>in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mil</a:t>
                      </a:r>
                      <a:r>
                        <a:rPr lang="hr-HR" dirty="0" smtClean="0"/>
                        <a:t> HRK)</a:t>
                      </a:r>
                      <a:br>
                        <a:rPr lang="hr-HR" dirty="0" smtClean="0"/>
                      </a:br>
                      <a:endParaRPr lang="hr-H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2009</a:t>
                      </a:r>
                      <a:endParaRPr lang="hr-H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1,200</a:t>
                      </a:r>
                      <a:endParaRPr lang="hr-H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511</a:t>
                      </a:r>
                      <a:endParaRPr lang="hr-HR" dirty="0"/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42876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sz="3700" dirty="0" err="1" smtClean="0"/>
              <a:t>Basic</a:t>
            </a:r>
            <a:r>
              <a:rPr lang="hr-HR" sz="3700" dirty="0" smtClean="0"/>
              <a:t> financial </a:t>
            </a:r>
            <a:r>
              <a:rPr lang="hr-HR" sz="3700" dirty="0" err="1" smtClean="0"/>
              <a:t>reports</a:t>
            </a:r>
            <a:r>
              <a:rPr lang="hr-HR" sz="3700" dirty="0" smtClean="0"/>
              <a:t> </a:t>
            </a:r>
            <a:r>
              <a:rPr lang="hr-HR" sz="3700" dirty="0" err="1" smtClean="0"/>
              <a:t>of</a:t>
            </a:r>
            <a:r>
              <a:rPr lang="hr-HR" sz="3700" dirty="0" smtClean="0"/>
              <a:t> </a:t>
            </a:r>
            <a:r>
              <a:rPr lang="hr-HR" sz="3700" dirty="0" err="1" smtClean="0"/>
              <a:t>the</a:t>
            </a:r>
            <a:r>
              <a:rPr lang="hr-HR" sz="3700" dirty="0" smtClean="0"/>
              <a:t> PGC </a:t>
            </a:r>
            <a:r>
              <a:rPr lang="hr-HR" sz="3700" dirty="0" err="1" smtClean="0"/>
              <a:t>economy</a:t>
            </a:r>
            <a:r>
              <a:rPr lang="hr-HR" sz="3700" dirty="0" smtClean="0"/>
              <a:t> </a:t>
            </a:r>
            <a:r>
              <a:rPr lang="hr-HR" sz="3700" dirty="0" err="1" smtClean="0"/>
              <a:t>by</a:t>
            </a:r>
            <a:r>
              <a:rPr lang="hr-HR" sz="3700" dirty="0" smtClean="0"/>
              <a:t> </a:t>
            </a:r>
            <a:r>
              <a:rPr lang="hr-HR" sz="3700" dirty="0" err="1" smtClean="0"/>
              <a:t>the</a:t>
            </a:r>
            <a:r>
              <a:rPr lang="hr-HR" sz="3700" dirty="0" smtClean="0"/>
              <a:t> </a:t>
            </a:r>
            <a:r>
              <a:rPr lang="hr-HR" sz="3700" dirty="0" err="1" smtClean="0"/>
              <a:t>size</a:t>
            </a:r>
            <a:r>
              <a:rPr lang="hr-HR" sz="3700" dirty="0" smtClean="0"/>
              <a:t> </a:t>
            </a:r>
            <a:r>
              <a:rPr lang="hr-HR" sz="3700" dirty="0" err="1" smtClean="0"/>
              <a:t>of</a:t>
            </a:r>
            <a:r>
              <a:rPr lang="hr-HR" sz="3700" dirty="0" smtClean="0"/>
              <a:t> </a:t>
            </a:r>
            <a:r>
              <a:rPr lang="hr-HR" sz="3700" dirty="0" err="1" smtClean="0"/>
              <a:t>the</a:t>
            </a:r>
            <a:r>
              <a:rPr lang="hr-HR" sz="3700" dirty="0" smtClean="0"/>
              <a:t> </a:t>
            </a:r>
            <a:r>
              <a:rPr lang="hr-HR" sz="4000" dirty="0" err="1" smtClean="0"/>
              <a:t>entrepreneurs</a:t>
            </a:r>
            <a:endParaRPr lang="hr-HR" sz="3700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428596" y="1785926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7784"/>
                <a:gridCol w="3371816"/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DESCRIPTION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2009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Number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of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entrepreneurs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367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Average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number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of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employees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6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531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Total </a:t>
                      </a:r>
                      <a:r>
                        <a:rPr lang="hr-HR" dirty="0" err="1" smtClean="0"/>
                        <a:t>revenue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in</a:t>
                      </a:r>
                      <a:r>
                        <a:rPr lang="hr-HR" baseline="0" dirty="0" smtClean="0"/>
                        <a:t> 000 HRK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050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019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Total </a:t>
                      </a:r>
                      <a:r>
                        <a:rPr lang="hr-HR" dirty="0" err="1" smtClean="0"/>
                        <a:t>expenditure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in</a:t>
                      </a:r>
                      <a:r>
                        <a:rPr lang="hr-HR" dirty="0" smtClean="0"/>
                        <a:t> 000 HRK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059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056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Average</a:t>
                      </a:r>
                      <a:r>
                        <a:rPr lang="hr-HR" dirty="0" smtClean="0"/>
                        <a:t> net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earnings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by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employee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in</a:t>
                      </a:r>
                      <a:r>
                        <a:rPr lang="hr-HR" baseline="0" dirty="0" smtClean="0"/>
                        <a:t> HRK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5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352</a:t>
                      </a:r>
                      <a:endParaRPr lang="hr-HR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err="1" smtClean="0"/>
              <a:t>Development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industry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transportation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storage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</p:nvPr>
        </p:nvGraphicFramePr>
        <p:xfrm>
          <a:off x="214283" y="1344360"/>
          <a:ext cx="8598991" cy="3475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6813"/>
                <a:gridCol w="1165138"/>
                <a:gridCol w="2513520"/>
                <a:gridCol w="2513520"/>
              </a:tblGrid>
              <a:tr h="493170">
                <a:tc gridSpan="2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SMALL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MEDIUM</a:t>
                      </a:r>
                      <a:endParaRPr lang="hr-HR" dirty="0"/>
                    </a:p>
                  </a:txBody>
                  <a:tcPr anchor="ctr"/>
                </a:tc>
              </a:tr>
              <a:tr h="863048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Number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of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entrepreneurs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2009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7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885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93</a:t>
                      </a:r>
                      <a:endParaRPr lang="hr-HR" dirty="0"/>
                    </a:p>
                  </a:txBody>
                  <a:tcPr anchor="ctr"/>
                </a:tc>
              </a:tr>
              <a:tr h="627142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Number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of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employees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2009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33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152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10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859</a:t>
                      </a:r>
                      <a:endParaRPr lang="hr-HR" dirty="0"/>
                    </a:p>
                  </a:txBody>
                  <a:tcPr anchor="ctr"/>
                </a:tc>
              </a:tr>
              <a:tr h="493170">
                <a:tc>
                  <a:txBody>
                    <a:bodyPr/>
                    <a:lstStyle/>
                    <a:p>
                      <a:r>
                        <a:rPr lang="hr-HR" dirty="0" smtClean="0"/>
                        <a:t>Total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revenue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2009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15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033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6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710</a:t>
                      </a:r>
                      <a:endParaRPr lang="hr-HR" dirty="0"/>
                    </a:p>
                  </a:txBody>
                  <a:tcPr anchor="ctr"/>
                </a:tc>
              </a:tr>
              <a:tr h="493170">
                <a:tc>
                  <a:txBody>
                    <a:bodyPr/>
                    <a:lstStyle/>
                    <a:p>
                      <a:r>
                        <a:rPr lang="hr-HR" dirty="0" smtClean="0"/>
                        <a:t>Total </a:t>
                      </a:r>
                      <a:r>
                        <a:rPr lang="hr-HR" dirty="0" err="1" smtClean="0"/>
                        <a:t>expenditure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2009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14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772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6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655</a:t>
                      </a:r>
                      <a:endParaRPr lang="hr-HR" dirty="0"/>
                    </a:p>
                  </a:txBody>
                  <a:tcPr anchor="ctr"/>
                </a:tc>
              </a:tr>
              <a:tr h="493170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Investments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2009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200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511</a:t>
                      </a:r>
                      <a:endParaRPr lang="hr-HR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dirty="0" err="1" smtClean="0"/>
              <a:t>Small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medium</a:t>
            </a:r>
            <a:r>
              <a:rPr lang="hr-HR" dirty="0" smtClean="0"/>
              <a:t> </a:t>
            </a:r>
            <a:r>
              <a:rPr lang="hr-HR" dirty="0" err="1" smtClean="0"/>
              <a:t>entrepreneurs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hr-HR" dirty="0"/>
          </a:p>
        </p:txBody>
      </p:sp>
      <p:graphicFrame>
        <p:nvGraphicFramePr>
          <p:cNvPr id="1026" name="Rezervirano mjesto sadržaja 5"/>
          <p:cNvGraphicFramePr>
            <a:graphicFrameLocks noGrp="1"/>
          </p:cNvGraphicFramePr>
          <p:nvPr>
            <p:ph idx="1"/>
          </p:nvPr>
        </p:nvGraphicFramePr>
        <p:xfrm>
          <a:off x="396875" y="1365250"/>
          <a:ext cx="8442325" cy="4329113"/>
        </p:xfrm>
        <a:graphic>
          <a:graphicData uri="http://schemas.openxmlformats.org/presentationml/2006/ole">
            <p:oleObj spid="_x0000_s1026" name="Grafikon" r:id="rId3" imgW="8563064" imgH="4391010" progId="Excel.Sheet.8">
              <p:embed/>
            </p:oleObj>
          </a:graphicData>
        </a:graphic>
      </p:graphicFrame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the business data of the year 2009 shows that in the PGC there are six main industries that make between 77</a:t>
            </a:r>
            <a:r>
              <a:rPr lang="en-US" dirty="0" smtClean="0"/>
              <a:t>.</a:t>
            </a:r>
            <a:r>
              <a:rPr lang="hr-HR" dirty="0" smtClean="0"/>
              <a:t>85 % and 89</a:t>
            </a:r>
            <a:r>
              <a:rPr lang="en-US" dirty="0" smtClean="0"/>
              <a:t>.</a:t>
            </a:r>
            <a:r>
              <a:rPr lang="hr-HR" dirty="0" smtClean="0"/>
              <a:t>09 % shares in all indicator</a:t>
            </a:r>
          </a:p>
          <a:p>
            <a:endParaRPr lang="hr-HR" dirty="0" smtClean="0"/>
          </a:p>
          <a:p>
            <a:r>
              <a:rPr lang="hr-HR" dirty="0" err="1" smtClean="0"/>
              <a:t>from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previously</a:t>
            </a:r>
            <a:r>
              <a:rPr lang="hr-HR" dirty="0" smtClean="0"/>
              <a:t> </a:t>
            </a:r>
            <a:r>
              <a:rPr lang="hr-HR" dirty="0" err="1" smtClean="0"/>
              <a:t>shown</a:t>
            </a:r>
            <a:r>
              <a:rPr lang="hr-HR" dirty="0" smtClean="0"/>
              <a:t> </a:t>
            </a:r>
            <a:r>
              <a:rPr lang="hr-HR" dirty="0" err="1" smtClean="0"/>
              <a:t>chart</a:t>
            </a:r>
            <a:r>
              <a:rPr lang="hr-HR" dirty="0" smtClean="0"/>
              <a:t> </a:t>
            </a:r>
            <a:r>
              <a:rPr lang="hr-HR" dirty="0" err="1" smtClean="0"/>
              <a:t>we</a:t>
            </a:r>
            <a:r>
              <a:rPr lang="hr-HR" dirty="0" smtClean="0"/>
              <a:t> </a:t>
            </a:r>
            <a:r>
              <a:rPr lang="hr-HR" dirty="0" err="1" smtClean="0"/>
              <a:t>can</a:t>
            </a:r>
            <a:r>
              <a:rPr lang="hr-HR" dirty="0" smtClean="0"/>
              <a:t> </a:t>
            </a:r>
            <a:r>
              <a:rPr lang="hr-HR" dirty="0" err="1" smtClean="0"/>
              <a:t>see</a:t>
            </a:r>
            <a:r>
              <a:rPr lang="hr-HR" dirty="0" smtClean="0"/>
              <a:t>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trade</a:t>
            </a:r>
            <a:r>
              <a:rPr lang="hr-HR" dirty="0" smtClean="0"/>
              <a:t> </a:t>
            </a:r>
            <a:r>
              <a:rPr lang="hr-HR" dirty="0" err="1" smtClean="0"/>
              <a:t>dominates</a:t>
            </a:r>
            <a:r>
              <a:rPr lang="hr-HR" dirty="0" smtClean="0"/>
              <a:t>, </a:t>
            </a:r>
            <a:r>
              <a:rPr lang="hr-HR" dirty="0" err="1" smtClean="0"/>
              <a:t>considering</a:t>
            </a:r>
            <a:r>
              <a:rPr lang="hr-HR" dirty="0" smtClean="0"/>
              <a:t> </a:t>
            </a:r>
            <a:r>
              <a:rPr lang="hr-HR" dirty="0" err="1" smtClean="0"/>
              <a:t>that</a:t>
            </a:r>
            <a:r>
              <a:rPr lang="hr-HR" dirty="0" smtClean="0"/>
              <a:t> it’s </a:t>
            </a:r>
            <a:r>
              <a:rPr lang="hr-HR" dirty="0" err="1" smtClean="0"/>
              <a:t>ranked</a:t>
            </a:r>
            <a:r>
              <a:rPr lang="hr-HR" dirty="0" smtClean="0"/>
              <a:t> one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five</a:t>
            </a:r>
            <a:r>
              <a:rPr lang="hr-HR" dirty="0" smtClean="0"/>
              <a:t> </a:t>
            </a:r>
            <a:r>
              <a:rPr lang="hr-HR" dirty="0" err="1" smtClean="0"/>
              <a:t>out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six</a:t>
            </a:r>
            <a:r>
              <a:rPr lang="hr-HR" dirty="0" smtClean="0"/>
              <a:t> </a:t>
            </a:r>
            <a:r>
              <a:rPr lang="hr-HR" dirty="0" err="1" smtClean="0"/>
              <a:t>indicators</a:t>
            </a:r>
            <a:endParaRPr lang="hr-HR" dirty="0" smtClean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CONCLUSION</a:t>
            </a:r>
            <a:br>
              <a:rPr lang="hr-HR" dirty="0" smtClean="0"/>
            </a:b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the</a:t>
            </a:r>
            <a:r>
              <a:rPr lang="hr-HR" dirty="0" smtClean="0"/>
              <a:t> global </a:t>
            </a:r>
            <a:r>
              <a:rPr lang="hr-HR" dirty="0" err="1" smtClean="0"/>
              <a:t>economic</a:t>
            </a:r>
            <a:r>
              <a:rPr lang="hr-HR" dirty="0" smtClean="0"/>
              <a:t> </a:t>
            </a:r>
            <a:r>
              <a:rPr lang="hr-HR" dirty="0" err="1" smtClean="0"/>
              <a:t>crisis</a:t>
            </a:r>
            <a:r>
              <a:rPr lang="hr-HR" dirty="0" smtClean="0"/>
              <a:t> </a:t>
            </a:r>
            <a:r>
              <a:rPr lang="hr-HR" dirty="0" err="1" smtClean="0"/>
              <a:t>didn</a:t>
            </a:r>
            <a:r>
              <a:rPr lang="hr-HR" dirty="0" smtClean="0"/>
              <a:t>’t </a:t>
            </a:r>
            <a:r>
              <a:rPr lang="hr-HR" dirty="0" err="1" smtClean="0"/>
              <a:t>pass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Croatia, nor </a:t>
            </a:r>
            <a:r>
              <a:rPr lang="hr-HR" dirty="0" err="1" smtClean="0"/>
              <a:t>did</a:t>
            </a:r>
            <a:r>
              <a:rPr lang="hr-HR" dirty="0" smtClean="0"/>
              <a:t> it </a:t>
            </a:r>
            <a:r>
              <a:rPr lang="hr-HR" dirty="0" err="1" smtClean="0"/>
              <a:t>pass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/>
              <a:t> </a:t>
            </a:r>
            <a:r>
              <a:rPr lang="hr-HR" dirty="0" smtClean="0"/>
              <a:t>Primorsko-Goranska </a:t>
            </a:r>
            <a:r>
              <a:rPr lang="hr-HR" dirty="0" err="1" smtClean="0"/>
              <a:t>county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 smtClean="0"/>
          </a:p>
          <a:p>
            <a:r>
              <a:rPr lang="hr-HR" dirty="0" smtClean="0"/>
              <a:t>the financial reports of 2009 paint that picture well enough</a:t>
            </a:r>
          </a:p>
          <a:p>
            <a:pPr>
              <a:buNone/>
            </a:pPr>
            <a:r>
              <a:rPr lang="hr-HR" dirty="0" smtClean="0"/>
              <a:t>  the average</a:t>
            </a:r>
            <a:r>
              <a:rPr lang="hr-HR" dirty="0"/>
              <a:t> </a:t>
            </a:r>
            <a:r>
              <a:rPr lang="hr-HR" dirty="0" smtClean="0"/>
              <a:t>wages in the PGC rose by 0</a:t>
            </a:r>
            <a:r>
              <a:rPr lang="en-US" dirty="0" smtClean="0"/>
              <a:t>.</a:t>
            </a:r>
            <a:r>
              <a:rPr lang="hr-HR" dirty="0" smtClean="0"/>
              <a:t>2 % from 4</a:t>
            </a:r>
            <a:r>
              <a:rPr lang="en-US" dirty="0" smtClean="0"/>
              <a:t>,</a:t>
            </a:r>
            <a:r>
              <a:rPr lang="hr-HR" dirty="0" smtClean="0"/>
              <a:t>404 kn in the year 2008 to 4</a:t>
            </a:r>
            <a:r>
              <a:rPr lang="en-US" dirty="0" smtClean="0"/>
              <a:t>,</a:t>
            </a:r>
            <a:r>
              <a:rPr lang="hr-HR" dirty="0" smtClean="0"/>
              <a:t>412 in the year 2009</a:t>
            </a:r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Introduction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zervirano mjesto sadržaja 1"/>
          <p:cNvSpPr>
            <a:spLocks noGrp="1"/>
          </p:cNvSpPr>
          <p:nvPr>
            <p:ph idx="1"/>
          </p:nvPr>
        </p:nvSpPr>
        <p:spPr>
          <a:xfrm>
            <a:off x="500063" y="142875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hr-HR" smtClean="0"/>
              <a:t>an entrepreneur is one or more individuals who invest capital and knowingly take risks to acquire certain capital gains</a:t>
            </a:r>
          </a:p>
          <a:p>
            <a:r>
              <a:rPr lang="hr-HR" smtClean="0"/>
              <a:t>i</a:t>
            </a:r>
            <a:r>
              <a:rPr lang="en-US" smtClean="0"/>
              <a:t>n Croatia, the </a:t>
            </a:r>
            <a:r>
              <a:rPr lang="hr-HR" smtClean="0"/>
              <a:t>basic divison of entrepreneurs are - </a:t>
            </a:r>
            <a:r>
              <a:rPr lang="en-US" smtClean="0"/>
              <a:t>small enterprises, medium and large</a:t>
            </a:r>
            <a:endParaRPr lang="hr-HR" smtClean="0"/>
          </a:p>
          <a:p>
            <a:r>
              <a:rPr lang="hr-HR" smtClean="0"/>
              <a:t>s</a:t>
            </a:r>
            <a:r>
              <a:rPr lang="en-US" smtClean="0"/>
              <a:t>mall businesses are those with total assets </a:t>
            </a:r>
            <a:r>
              <a:rPr lang="hr-HR" smtClean="0"/>
              <a:t>are</a:t>
            </a:r>
            <a:r>
              <a:rPr lang="en-US" smtClean="0"/>
              <a:t> up to 27 million</a:t>
            </a:r>
            <a:r>
              <a:rPr lang="hr-HR" smtClean="0"/>
              <a:t> HRK</a:t>
            </a:r>
            <a:r>
              <a:rPr lang="en-US" smtClean="0"/>
              <a:t>, total revenue of HRK 57 million</a:t>
            </a:r>
            <a:r>
              <a:rPr lang="hr-HR" smtClean="0"/>
              <a:t>,</a:t>
            </a:r>
            <a:r>
              <a:rPr lang="en-US" smtClean="0"/>
              <a:t> with 50 employees</a:t>
            </a:r>
            <a:endParaRPr lang="hr-HR" smtClean="0"/>
          </a:p>
          <a:p>
            <a:r>
              <a:rPr lang="en-US" smtClean="0"/>
              <a:t>the group of medium-sized businesses are </a:t>
            </a:r>
            <a:r>
              <a:rPr lang="hr-HR" smtClean="0"/>
              <a:t>those</a:t>
            </a:r>
            <a:r>
              <a:rPr lang="en-US" smtClean="0"/>
              <a:t> by those who exceed two to three criteria for </a:t>
            </a:r>
            <a:r>
              <a:rPr lang="hr-HR" smtClean="0"/>
              <a:t>small businesses</a:t>
            </a:r>
          </a:p>
          <a:p>
            <a:endParaRPr lang="hr-HR" smtClean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err="1" smtClean="0"/>
              <a:t>Definition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entrepreneurship</a:t>
            </a:r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</p:nvPr>
        </p:nvGraphicFramePr>
        <p:xfrm>
          <a:off x="428596" y="2000240"/>
          <a:ext cx="8229600" cy="2271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2009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GDP, fluid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prices</a:t>
                      </a:r>
                      <a:r>
                        <a:rPr lang="hr-HR" baseline="0" dirty="0" smtClean="0"/>
                        <a:t>, </a:t>
                      </a:r>
                      <a:r>
                        <a:rPr lang="hr-HR" baseline="0" dirty="0" err="1" smtClean="0"/>
                        <a:t>mil</a:t>
                      </a:r>
                      <a:r>
                        <a:rPr lang="hr-HR" baseline="0" dirty="0" smtClean="0"/>
                        <a:t>. €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45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379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GDP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per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capita</a:t>
                      </a:r>
                      <a:r>
                        <a:rPr lang="hr-HR" baseline="0" dirty="0" smtClean="0"/>
                        <a:t>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10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232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Net </a:t>
                      </a:r>
                      <a:r>
                        <a:rPr lang="hr-HR" dirty="0" err="1" smtClean="0"/>
                        <a:t>earnings</a:t>
                      </a:r>
                      <a:r>
                        <a:rPr lang="hr-HR" baseline="0" dirty="0" smtClean="0"/>
                        <a:t>, </a:t>
                      </a:r>
                      <a:r>
                        <a:rPr lang="hr-HR" baseline="0" dirty="0" err="1" smtClean="0"/>
                        <a:t>in</a:t>
                      </a:r>
                      <a:r>
                        <a:rPr lang="hr-HR" baseline="0" dirty="0" smtClean="0"/>
                        <a:t> HRK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5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311</a:t>
                      </a:r>
                      <a:endParaRPr lang="hr-HR" dirty="0"/>
                    </a:p>
                  </a:txBody>
                  <a:tcPr anchor="ctr"/>
                </a:tc>
              </a:tr>
              <a:tr h="416878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Export</a:t>
                      </a:r>
                      <a:r>
                        <a:rPr lang="hr-HR" dirty="0" smtClean="0"/>
                        <a:t>,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mil</a:t>
                      </a:r>
                      <a:r>
                        <a:rPr lang="hr-HR" baseline="0" dirty="0" smtClean="0"/>
                        <a:t>. €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7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516,7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Import,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mil</a:t>
                      </a:r>
                      <a:r>
                        <a:rPr lang="hr-HR" baseline="0" dirty="0" smtClean="0"/>
                        <a:t> €.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15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218,5</a:t>
                      </a:r>
                      <a:endParaRPr lang="hr-HR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basic</a:t>
            </a:r>
            <a:r>
              <a:rPr lang="hr-HR" dirty="0" smtClean="0"/>
              <a:t> </a:t>
            </a:r>
            <a:r>
              <a:rPr lang="hr-HR" dirty="0" err="1" smtClean="0"/>
              <a:t>macroeconomic</a:t>
            </a:r>
            <a:r>
              <a:rPr lang="hr-HR" dirty="0" smtClean="0"/>
              <a:t> </a:t>
            </a:r>
            <a:r>
              <a:rPr lang="hr-HR" dirty="0" err="1" smtClean="0"/>
              <a:t>indicators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Croatian</a:t>
            </a:r>
            <a:r>
              <a:rPr lang="hr-HR" dirty="0" smtClean="0"/>
              <a:t> </a:t>
            </a:r>
            <a:r>
              <a:rPr lang="hr-HR" dirty="0" err="1" smtClean="0"/>
              <a:t>economy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31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RH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PGC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2009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2009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Number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of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entrepreneurs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84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473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8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008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Number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of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employees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860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636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61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674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Total </a:t>
                      </a:r>
                      <a:r>
                        <a:rPr lang="hr-HR" dirty="0" err="1" smtClean="0"/>
                        <a:t>revenues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in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mil</a:t>
                      </a:r>
                      <a:r>
                        <a:rPr lang="hr-HR" baseline="0" dirty="0" smtClean="0"/>
                        <a:t>. HRK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590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972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33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431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Total </a:t>
                      </a:r>
                      <a:r>
                        <a:rPr lang="hr-HR" dirty="0" err="1" smtClean="0"/>
                        <a:t>expenditures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in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mil</a:t>
                      </a:r>
                      <a:r>
                        <a:rPr lang="hr-HR" baseline="0" dirty="0" smtClean="0"/>
                        <a:t>. HRK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582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511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33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998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Investments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in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mil</a:t>
                      </a:r>
                      <a:r>
                        <a:rPr lang="hr-HR" dirty="0" smtClean="0"/>
                        <a:t>.</a:t>
                      </a:r>
                      <a:r>
                        <a:rPr lang="hr-HR" baseline="0" dirty="0" smtClean="0"/>
                        <a:t> HRK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49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899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2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849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Average</a:t>
                      </a:r>
                      <a:r>
                        <a:rPr lang="hr-HR" dirty="0" smtClean="0"/>
                        <a:t> net </a:t>
                      </a:r>
                      <a:r>
                        <a:rPr lang="hr-HR" dirty="0" err="1" smtClean="0"/>
                        <a:t>earnings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per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employee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in</a:t>
                      </a:r>
                      <a:r>
                        <a:rPr lang="hr-HR" baseline="0" dirty="0" smtClean="0"/>
                        <a:t> HRK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4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586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4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412</a:t>
                      </a:r>
                      <a:endParaRPr lang="hr-HR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General </a:t>
            </a:r>
            <a:r>
              <a:rPr lang="hr-HR" sz="3200" dirty="0" err="1" smtClean="0"/>
              <a:t>indicators</a:t>
            </a:r>
            <a:r>
              <a:rPr lang="hr-HR" sz="3200" dirty="0" smtClean="0"/>
              <a:t> </a:t>
            </a:r>
            <a:r>
              <a:rPr lang="hr-HR" sz="3200" dirty="0" err="1" smtClean="0"/>
              <a:t>of</a:t>
            </a:r>
            <a:r>
              <a:rPr lang="hr-HR" sz="3200" dirty="0" smtClean="0"/>
              <a:t> </a:t>
            </a:r>
            <a:r>
              <a:rPr lang="hr-HR" sz="3200" dirty="0" err="1" smtClean="0"/>
              <a:t>the</a:t>
            </a:r>
            <a:r>
              <a:rPr lang="hr-HR" sz="3200" dirty="0" smtClean="0"/>
              <a:t> </a:t>
            </a:r>
            <a:r>
              <a:rPr lang="hr-HR" sz="3200" dirty="0" err="1" smtClean="0"/>
              <a:t>Croatian</a:t>
            </a:r>
            <a:r>
              <a:rPr lang="hr-HR" sz="3200" dirty="0" smtClean="0"/>
              <a:t> </a:t>
            </a:r>
            <a:r>
              <a:rPr lang="hr-HR" sz="3200" dirty="0" err="1" smtClean="0"/>
              <a:t>economy</a:t>
            </a:r>
            <a:r>
              <a:rPr lang="hr-HR" sz="3200" dirty="0" smtClean="0"/>
              <a:t> </a:t>
            </a:r>
            <a:r>
              <a:rPr lang="hr-HR" sz="3200" dirty="0" err="1" smtClean="0"/>
              <a:t>and</a:t>
            </a:r>
            <a:r>
              <a:rPr lang="hr-HR" sz="3200" dirty="0" smtClean="0"/>
              <a:t> </a:t>
            </a:r>
            <a:r>
              <a:rPr lang="hr-HR" sz="3200" dirty="0" err="1" smtClean="0"/>
              <a:t>the</a:t>
            </a:r>
            <a:r>
              <a:rPr lang="hr-HR" sz="3200" dirty="0" smtClean="0"/>
              <a:t> </a:t>
            </a:r>
            <a:r>
              <a:rPr lang="hr-HR" sz="3200" dirty="0" err="1" smtClean="0"/>
              <a:t>economy</a:t>
            </a:r>
            <a:r>
              <a:rPr lang="hr-HR" sz="3200" dirty="0" smtClean="0"/>
              <a:t> </a:t>
            </a:r>
            <a:r>
              <a:rPr lang="hr-HR" sz="3200" dirty="0" err="1" smtClean="0"/>
              <a:t>of</a:t>
            </a:r>
            <a:r>
              <a:rPr lang="hr-HR" sz="3200" dirty="0" smtClean="0"/>
              <a:t> </a:t>
            </a:r>
            <a:r>
              <a:rPr lang="hr-HR" sz="3200" dirty="0" err="1" smtClean="0"/>
              <a:t>the</a:t>
            </a:r>
            <a:r>
              <a:rPr lang="hr-HR" sz="3200" dirty="0" smtClean="0"/>
              <a:t> PGC</a:t>
            </a:r>
            <a:endParaRPr lang="hr-H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</p:nvPr>
        </p:nvGraphicFramePr>
        <p:xfrm>
          <a:off x="285720" y="1714488"/>
          <a:ext cx="8258177" cy="412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2725"/>
                <a:gridCol w="1376363"/>
                <a:gridCol w="1376363"/>
                <a:gridCol w="1376363"/>
                <a:gridCol w="1376363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Activity</a:t>
                      </a:r>
                      <a:endParaRPr lang="hr-HR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Number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of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entrepreneurs</a:t>
                      </a:r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Average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number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of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employees</a:t>
                      </a:r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RH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PGC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RH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PGC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Transportation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and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storage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023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367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60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658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6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531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The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activity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of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providing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accomodation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and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preparation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and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serving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of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food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4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381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565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38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917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5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715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Information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and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communication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508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248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32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488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149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TOTAL: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7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889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180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132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063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13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395</a:t>
                      </a:r>
                      <a:endParaRPr lang="hr-HR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dirty="0" smtClean="0"/>
              <a:t>Number of entrepreneurs and the average number of employees by industries in RH and PGC in 2009</a:t>
            </a:r>
            <a:endParaRPr lang="hr-H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357188" y="1857375"/>
          <a:ext cx="8586791" cy="4245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9775"/>
                <a:gridCol w="1639850"/>
                <a:gridCol w="1565311"/>
                <a:gridCol w="1490723"/>
                <a:gridCol w="1431132"/>
              </a:tblGrid>
              <a:tr h="37084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In</a:t>
                      </a:r>
                      <a:r>
                        <a:rPr lang="hr-HR" dirty="0" smtClean="0"/>
                        <a:t> 000 HRK</a:t>
                      </a:r>
                      <a:endParaRPr lang="hr-H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In</a:t>
                      </a:r>
                      <a:r>
                        <a:rPr lang="hr-HR" dirty="0" smtClean="0"/>
                        <a:t> 000 HRK</a:t>
                      </a:r>
                      <a:endParaRPr lang="hr-H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hr-HR" dirty="0" smtClean="0"/>
                        <a:t>INDUSTRY</a:t>
                      </a:r>
                      <a:endParaRPr lang="hr-H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TOTAL REVENUE</a:t>
                      </a:r>
                      <a:endParaRPr lang="hr-H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TOTAL EXPENDITURE</a:t>
                      </a:r>
                      <a:endParaRPr lang="hr-H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RH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PGC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RH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PGC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Transportation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and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storage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26,794,207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3,050,019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26,353,443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3,059,056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Industry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of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providing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accomodation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and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preparing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and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serving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food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12,039,505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1,722,239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12,935,489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1,899,047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Information</a:t>
                      </a:r>
                      <a:r>
                        <a:rPr lang="hr-HR" dirty="0" smtClean="0"/>
                        <a:t>  </a:t>
                      </a:r>
                      <a:r>
                        <a:rPr lang="hr-HR" dirty="0" err="1" smtClean="0"/>
                        <a:t>and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communication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29,388,087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435,751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26,287,656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424.970</a:t>
                      </a:r>
                      <a:endParaRPr lang="hr-HR" dirty="0"/>
                    </a:p>
                  </a:txBody>
                  <a:tcPr anchor="ctr"/>
                </a:tc>
              </a:tr>
              <a:tr h="389578">
                <a:tc>
                  <a:txBody>
                    <a:bodyPr/>
                    <a:lstStyle/>
                    <a:p>
                      <a:r>
                        <a:rPr lang="hr-HR" dirty="0" smtClean="0"/>
                        <a:t>TOTAL: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68,221,799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5,208,009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65,576,588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5,383,073</a:t>
                      </a:r>
                      <a:endParaRPr lang="hr-HR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Total </a:t>
            </a:r>
            <a:r>
              <a:rPr lang="hr-HR" dirty="0" err="1" smtClean="0"/>
              <a:t>revenue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total</a:t>
            </a:r>
            <a:r>
              <a:rPr lang="hr-HR" dirty="0" smtClean="0"/>
              <a:t> </a:t>
            </a:r>
            <a:r>
              <a:rPr lang="hr-HR" dirty="0" err="1" smtClean="0"/>
              <a:t>expenditure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industry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RH </a:t>
            </a:r>
            <a:r>
              <a:rPr lang="hr-HR" dirty="0" err="1" smtClean="0"/>
              <a:t>and</a:t>
            </a:r>
            <a:r>
              <a:rPr lang="hr-HR" dirty="0" smtClean="0"/>
              <a:t> PGC</a:t>
            </a:r>
            <a:endParaRPr lang="hr-HR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642910" y="1785926"/>
          <a:ext cx="8086725" cy="422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5575"/>
                <a:gridCol w="2695575"/>
                <a:gridCol w="2695575"/>
              </a:tblGrid>
              <a:tr h="37084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In</a:t>
                      </a:r>
                      <a:r>
                        <a:rPr lang="hr-HR" dirty="0" smtClean="0"/>
                        <a:t> HRK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In</a:t>
                      </a:r>
                      <a:r>
                        <a:rPr lang="hr-HR" dirty="0" smtClean="0"/>
                        <a:t> 000 HRK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INDUSTRY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AVERAGE</a:t>
                      </a:r>
                      <a:r>
                        <a:rPr lang="hr-HR" baseline="0" dirty="0" smtClean="0"/>
                        <a:t> NET EARNINGS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INVESTMENTS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2009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2009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Transportation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and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storage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5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352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196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072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Industry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of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providing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accomodation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and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preparing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and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serving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food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4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411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329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837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Information</a:t>
                      </a:r>
                      <a:r>
                        <a:rPr lang="hr-HR" dirty="0" smtClean="0"/>
                        <a:t>  </a:t>
                      </a:r>
                      <a:r>
                        <a:rPr lang="hr-HR" dirty="0" err="1" smtClean="0"/>
                        <a:t>and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communication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5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668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28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248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TOTAL: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15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431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554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157</a:t>
                      </a:r>
                      <a:endParaRPr lang="hr-HR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58204" cy="989034"/>
          </a:xfrm>
        </p:spPr>
        <p:txBody>
          <a:bodyPr>
            <a:normAutofit fontScale="90000"/>
          </a:bodyPr>
          <a:lstStyle/>
          <a:p>
            <a:r>
              <a:rPr lang="hr-HR" sz="3600" dirty="0" smtClean="0"/>
              <a:t>Average net earnings per employee and investments in fixed assets by industry in the PGC in 2009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357158" y="2786058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0"/>
                <a:gridCol w="3228940"/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DESCRIPTION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2009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Number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of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entrepreneurs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565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Average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number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of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employees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5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715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Average</a:t>
                      </a:r>
                      <a:r>
                        <a:rPr lang="hr-HR" dirty="0" smtClean="0"/>
                        <a:t> net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earnings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by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employee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in</a:t>
                      </a:r>
                      <a:r>
                        <a:rPr lang="hr-HR" baseline="0" dirty="0" smtClean="0"/>
                        <a:t> HRK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4</a:t>
                      </a:r>
                      <a:r>
                        <a:rPr lang="en-US" dirty="0" smtClean="0"/>
                        <a:t>,</a:t>
                      </a:r>
                      <a:r>
                        <a:rPr lang="hr-HR" dirty="0" smtClean="0"/>
                        <a:t>411</a:t>
                      </a:r>
                      <a:endParaRPr lang="hr-HR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571504"/>
          </a:xfrm>
        </p:spPr>
        <p:txBody>
          <a:bodyPr>
            <a:noAutofit/>
          </a:bodyPr>
          <a:lstStyle/>
          <a:p>
            <a:r>
              <a:rPr lang="hr-HR" sz="3200" dirty="0" err="1" smtClean="0"/>
              <a:t>Development</a:t>
            </a:r>
            <a:r>
              <a:rPr lang="hr-HR" sz="3200" dirty="0" smtClean="0"/>
              <a:t> </a:t>
            </a:r>
            <a:r>
              <a:rPr lang="hr-HR" sz="3200" dirty="0" err="1" smtClean="0"/>
              <a:t>of</a:t>
            </a:r>
            <a:r>
              <a:rPr lang="hr-HR" sz="3200" dirty="0" smtClean="0"/>
              <a:t> </a:t>
            </a:r>
            <a:r>
              <a:rPr lang="hr-HR" sz="3200" dirty="0" err="1" smtClean="0"/>
              <a:t>individual</a:t>
            </a:r>
            <a:r>
              <a:rPr lang="hr-HR" sz="3200" dirty="0" smtClean="0"/>
              <a:t> </a:t>
            </a:r>
            <a:r>
              <a:rPr lang="hr-HR" sz="3200" dirty="0" err="1" smtClean="0"/>
              <a:t>categories</a:t>
            </a:r>
            <a:r>
              <a:rPr lang="hr-HR" sz="3200" dirty="0" smtClean="0"/>
              <a:t> </a:t>
            </a:r>
            <a:r>
              <a:rPr lang="hr-HR" sz="3200" dirty="0" err="1" smtClean="0"/>
              <a:t>of</a:t>
            </a:r>
            <a:r>
              <a:rPr lang="hr-HR" sz="3200" dirty="0" smtClean="0"/>
              <a:t> </a:t>
            </a:r>
            <a:r>
              <a:rPr lang="hr-HR" sz="3200" dirty="0" err="1" smtClean="0"/>
              <a:t>providing</a:t>
            </a:r>
            <a:r>
              <a:rPr lang="hr-HR" sz="3200" dirty="0" smtClean="0"/>
              <a:t> </a:t>
            </a:r>
            <a:r>
              <a:rPr lang="hr-HR" sz="3200" dirty="0" err="1" smtClean="0"/>
              <a:t>accomodation</a:t>
            </a:r>
            <a:r>
              <a:rPr lang="hr-HR" sz="3200" dirty="0" smtClean="0"/>
              <a:t> </a:t>
            </a:r>
            <a:r>
              <a:rPr lang="hr-HR" sz="3200" dirty="0" err="1" smtClean="0"/>
              <a:t>and</a:t>
            </a:r>
            <a:r>
              <a:rPr lang="hr-HR" sz="3200" dirty="0" smtClean="0"/>
              <a:t> </a:t>
            </a:r>
            <a:r>
              <a:rPr lang="hr-HR" sz="3200" dirty="0" err="1" smtClean="0"/>
              <a:t>preparing</a:t>
            </a:r>
            <a:r>
              <a:rPr lang="hr-HR" sz="3200" dirty="0" smtClean="0"/>
              <a:t> </a:t>
            </a:r>
            <a:r>
              <a:rPr lang="hr-HR" sz="3200" dirty="0" err="1" smtClean="0"/>
              <a:t>and</a:t>
            </a:r>
            <a:r>
              <a:rPr lang="hr-HR" sz="3200" dirty="0" smtClean="0"/>
              <a:t> </a:t>
            </a:r>
            <a:r>
              <a:rPr lang="hr-HR" sz="3200" dirty="0" err="1" smtClean="0"/>
              <a:t>serving</a:t>
            </a:r>
            <a:r>
              <a:rPr lang="hr-HR" sz="3200" dirty="0" smtClean="0"/>
              <a:t> </a:t>
            </a:r>
            <a:r>
              <a:rPr lang="hr-HR" sz="3200" dirty="0" err="1" smtClean="0"/>
              <a:t>food</a:t>
            </a:r>
            <a:endParaRPr lang="hr-H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omil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141</TotalTime>
  <Words>794</Words>
  <Application>Microsoft Office PowerPoint</Application>
  <PresentationFormat>On-screen Show (4:3)</PresentationFormat>
  <Paragraphs>224</Paragraphs>
  <Slides>18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Gomilanje</vt:lpstr>
      <vt:lpstr>Grafikon</vt:lpstr>
      <vt:lpstr>Small and medium-sized entrepreneurs in the Republic of Croatia and the Primorsko-Goranska County</vt:lpstr>
      <vt:lpstr>Introduction</vt:lpstr>
      <vt:lpstr>Definition of entrepreneurship</vt:lpstr>
      <vt:lpstr>The basic macroeconomic indicators of the Croatian economy</vt:lpstr>
      <vt:lpstr>General indicators of the Croatian economy and the economy of the PGC</vt:lpstr>
      <vt:lpstr>Number of entrepreneurs and the average number of employees by industries in RH and PGC in 2009</vt:lpstr>
      <vt:lpstr>Total revenue and total expenditure by industry in RH and PGC</vt:lpstr>
      <vt:lpstr>Average net earnings per employee and investments in fixed assets by industry in the PGC in 2009</vt:lpstr>
      <vt:lpstr>Development of individual categories of providing accomodation and preparing and serving food</vt:lpstr>
      <vt:lpstr>Number of entrepreneurs in the sector of communication in PGC in 2009</vt:lpstr>
      <vt:lpstr>Total assets of the firms in the sector of communication in PGC in 2009 ( in HRK)</vt:lpstr>
      <vt:lpstr>Number of entrepreneurs by the size in the sector of transportation and storage in PGC in 2009</vt:lpstr>
      <vt:lpstr>Total assets by the size of entrepreneurs  in the sector of transportation in PGC in 2009  (in HRK)</vt:lpstr>
      <vt:lpstr>Basic financial reports of the PGC economy by the size of the entrepreneurs</vt:lpstr>
      <vt:lpstr>Development in the industry of transportation and storage</vt:lpstr>
      <vt:lpstr>Small and medium entrepreneurs </vt:lpstr>
      <vt:lpstr>Slide 17</vt:lpstr>
      <vt:lpstr>CONCLUSION </vt:lpstr>
    </vt:vector>
  </TitlesOfParts>
  <Company>Ekonomska škola Mije Mirkovića Rijeka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Small and medium-sized entepreneurs in the Republic of Croatia and the Primorsko-Goranska Province</dc:title>
  <dc:creator>Ekonomska škola</dc:creator>
  <cp:lastModifiedBy>Vesna</cp:lastModifiedBy>
  <cp:revision>24</cp:revision>
  <dcterms:created xsi:type="dcterms:W3CDTF">2011-02-17T09:21:24Z</dcterms:created>
  <dcterms:modified xsi:type="dcterms:W3CDTF">2011-05-03T23:31:52Z</dcterms:modified>
</cp:coreProperties>
</file>